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customXml/itemProps1.xml" ContentType="application/vnd.openxmlformats-officedocument.customXmlProperties+xml"/>
  <Default Extension="rels" ContentType="application/vnd.openxmlformats-package.relationship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Default Extension="png" ContentType="image/png"/>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Default Extension="jpeg" ContentType="image/jpeg"/>
  <Default Extension="emf" ContentType="image/x-emf"/>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4087" r:id="rId1"/>
    <p:sldMasterId id="2147484099" r:id="rId2"/>
  </p:sldMasterIdLst>
  <p:notesMasterIdLst>
    <p:notesMasterId r:id="rId38"/>
  </p:notesMasterIdLst>
  <p:handoutMasterIdLst>
    <p:handoutMasterId r:id="rId39"/>
  </p:handoutMasterIdLst>
  <p:sldIdLst>
    <p:sldId id="904" r:id="rId3"/>
    <p:sldId id="927" r:id="rId4"/>
    <p:sldId id="928" r:id="rId5"/>
    <p:sldId id="929" r:id="rId6"/>
    <p:sldId id="902" r:id="rId7"/>
    <p:sldId id="933" r:id="rId8"/>
    <p:sldId id="885" r:id="rId9"/>
    <p:sldId id="903" r:id="rId10"/>
    <p:sldId id="887" r:id="rId11"/>
    <p:sldId id="888" r:id="rId12"/>
    <p:sldId id="889" r:id="rId13"/>
    <p:sldId id="890" r:id="rId14"/>
    <p:sldId id="895" r:id="rId15"/>
    <p:sldId id="893" r:id="rId16"/>
    <p:sldId id="905" r:id="rId17"/>
    <p:sldId id="910" r:id="rId18"/>
    <p:sldId id="892" r:id="rId19"/>
    <p:sldId id="900" r:id="rId20"/>
    <p:sldId id="901" r:id="rId21"/>
    <p:sldId id="931" r:id="rId22"/>
    <p:sldId id="912" r:id="rId23"/>
    <p:sldId id="897" r:id="rId24"/>
    <p:sldId id="916" r:id="rId25"/>
    <p:sldId id="906" r:id="rId26"/>
    <p:sldId id="924" r:id="rId27"/>
    <p:sldId id="925" r:id="rId28"/>
    <p:sldId id="922" r:id="rId29"/>
    <p:sldId id="917" r:id="rId30"/>
    <p:sldId id="920" r:id="rId31"/>
    <p:sldId id="921" r:id="rId32"/>
    <p:sldId id="934" r:id="rId33"/>
    <p:sldId id="935" r:id="rId34"/>
    <p:sldId id="932" r:id="rId35"/>
    <p:sldId id="926" r:id="rId36"/>
    <p:sldId id="930" r:id="rId37"/>
  </p:sldIdLst>
  <p:sldSz cx="9144000" cy="6858000" type="screen4x3"/>
  <p:notesSz cx="6794500" cy="99314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0000"/>
    <a:srgbClr val="5C4236"/>
    <a:srgbClr val="E2851E"/>
    <a:srgbClr val="AD8C89"/>
    <a:srgbClr val="9A0000"/>
    <a:srgbClr val="005828"/>
    <a:srgbClr val="B90400"/>
    <a:srgbClr val="008A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50" autoAdjust="0"/>
    <p:restoredTop sz="50685" autoAdjust="0"/>
  </p:normalViewPr>
  <p:slideViewPr>
    <p:cSldViewPr>
      <p:cViewPr>
        <p:scale>
          <a:sx n="60" d="100"/>
          <a:sy n="60" d="100"/>
        </p:scale>
        <p:origin x="-1920" y="-384"/>
      </p:cViewPr>
      <p:guideLst>
        <p:guide orient="horz" pos="2160"/>
        <p:guide pos="2880"/>
      </p:guideLst>
    </p:cSldViewPr>
  </p:slideViewPr>
  <p:outlineViewPr>
    <p:cViewPr>
      <p:scale>
        <a:sx n="33" d="100"/>
        <a:sy n="33" d="100"/>
      </p:scale>
      <p:origin x="0" y="1531"/>
    </p:cViewPr>
  </p:outlineViewPr>
  <p:notesTextViewPr>
    <p:cViewPr>
      <p:scale>
        <a:sx n="100" d="100"/>
        <a:sy n="100" d="100"/>
      </p:scale>
      <p:origin x="0" y="0"/>
    </p:cViewPr>
  </p:notesTextViewPr>
  <p:sorterViewPr>
    <p:cViewPr>
      <p:scale>
        <a:sx n="90" d="100"/>
        <a:sy n="90" d="100"/>
      </p:scale>
      <p:origin x="0" y="60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46"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45" Type="http://schemas.openxmlformats.org/officeDocument/2006/relationships/customXml" Target="../customXml/item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ustomXml" Target="../customXml/item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024" cy="496571"/>
          </a:xfrm>
          <a:prstGeom prst="rect">
            <a:avLst/>
          </a:prstGeom>
        </p:spPr>
        <p:txBody>
          <a:bodyPr vert="horz" lIns="93778" tIns="46889" rIns="93778" bIns="46889" rtlCol="0"/>
          <a:lstStyle>
            <a:lvl1pPr algn="l">
              <a:defRPr sz="1300">
                <a:ea typeface="ＭＳ Ｐゴシック"/>
                <a:cs typeface="ＭＳ Ｐゴシック"/>
              </a:defRPr>
            </a:lvl1pPr>
          </a:lstStyle>
          <a:p>
            <a:pPr>
              <a:defRPr/>
            </a:pPr>
            <a:endParaRPr lang="en-US" dirty="0"/>
          </a:p>
        </p:txBody>
      </p:sp>
      <p:sp>
        <p:nvSpPr>
          <p:cNvPr id="3" name="Date Placeholder 2"/>
          <p:cNvSpPr>
            <a:spLocks noGrp="1"/>
          </p:cNvSpPr>
          <p:nvPr>
            <p:ph type="dt" sz="quarter" idx="1"/>
          </p:nvPr>
        </p:nvSpPr>
        <p:spPr>
          <a:xfrm>
            <a:off x="3847890" y="0"/>
            <a:ext cx="2945024" cy="496571"/>
          </a:xfrm>
          <a:prstGeom prst="rect">
            <a:avLst/>
          </a:prstGeom>
        </p:spPr>
        <p:txBody>
          <a:bodyPr vert="horz" lIns="93778" tIns="46889" rIns="93778" bIns="46889" rtlCol="0"/>
          <a:lstStyle>
            <a:lvl1pPr algn="r">
              <a:defRPr sz="1300">
                <a:ea typeface="ＭＳ Ｐゴシック"/>
                <a:cs typeface="ＭＳ Ｐゴシック"/>
              </a:defRPr>
            </a:lvl1pPr>
          </a:lstStyle>
          <a:p>
            <a:pPr>
              <a:defRPr/>
            </a:pPr>
            <a:fld id="{EF550C0E-F146-425C-909D-1EAFB8D5A836}" type="datetimeFigureOut">
              <a:rPr lang="en-US"/>
              <a:pPr>
                <a:defRPr/>
              </a:pPr>
              <a:t>3/7/2014</a:t>
            </a:fld>
            <a:endParaRPr lang="en-US" dirty="0"/>
          </a:p>
        </p:txBody>
      </p:sp>
      <p:sp>
        <p:nvSpPr>
          <p:cNvPr id="4" name="Footer Placeholder 3"/>
          <p:cNvSpPr>
            <a:spLocks noGrp="1"/>
          </p:cNvSpPr>
          <p:nvPr>
            <p:ph type="ftr" sz="quarter" idx="2"/>
          </p:nvPr>
        </p:nvSpPr>
        <p:spPr>
          <a:xfrm>
            <a:off x="0" y="9433235"/>
            <a:ext cx="2945024" cy="496571"/>
          </a:xfrm>
          <a:prstGeom prst="rect">
            <a:avLst/>
          </a:prstGeom>
        </p:spPr>
        <p:txBody>
          <a:bodyPr vert="horz" lIns="93778" tIns="46889" rIns="93778" bIns="46889" rtlCol="0" anchor="b"/>
          <a:lstStyle>
            <a:lvl1pPr algn="l">
              <a:defRPr sz="1300">
                <a:ea typeface="ＭＳ Ｐゴシック"/>
                <a:cs typeface="ＭＳ Ｐゴシック"/>
              </a:defRPr>
            </a:lvl1pPr>
          </a:lstStyle>
          <a:p>
            <a:pPr>
              <a:defRPr/>
            </a:pPr>
            <a:endParaRPr lang="en-US" dirty="0"/>
          </a:p>
        </p:txBody>
      </p:sp>
      <p:sp>
        <p:nvSpPr>
          <p:cNvPr id="5" name="Slide Number Placeholder 4"/>
          <p:cNvSpPr>
            <a:spLocks noGrp="1"/>
          </p:cNvSpPr>
          <p:nvPr>
            <p:ph type="sldNum" sz="quarter" idx="3"/>
          </p:nvPr>
        </p:nvSpPr>
        <p:spPr>
          <a:xfrm>
            <a:off x="3847890" y="9433235"/>
            <a:ext cx="2945024" cy="496571"/>
          </a:xfrm>
          <a:prstGeom prst="rect">
            <a:avLst/>
          </a:prstGeom>
        </p:spPr>
        <p:txBody>
          <a:bodyPr vert="horz" lIns="93778" tIns="46889" rIns="93778" bIns="46889" rtlCol="0" anchor="b"/>
          <a:lstStyle>
            <a:lvl1pPr algn="r">
              <a:defRPr sz="1300">
                <a:ea typeface="ＭＳ Ｐゴシック"/>
                <a:cs typeface="ＭＳ Ｐゴシック"/>
              </a:defRPr>
            </a:lvl1pPr>
          </a:lstStyle>
          <a:p>
            <a:pPr>
              <a:defRPr/>
            </a:pPr>
            <a:fld id="{C7D90FC6-2F1F-45FA-89ED-D9DD43F5A95B}" type="slidenum">
              <a:rPr lang="en-US"/>
              <a:pPr>
                <a:defRPr/>
              </a:pPr>
              <a:t>‹#›</a:t>
            </a:fld>
            <a:endParaRPr lang="en-US" dirty="0"/>
          </a:p>
        </p:txBody>
      </p:sp>
    </p:spTree>
    <p:extLst>
      <p:ext uri="{BB962C8B-B14F-4D97-AF65-F5344CB8AC3E}">
        <p14:creationId xmlns:p14="http://schemas.microsoft.com/office/powerpoint/2010/main" val="2053010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45024" cy="496571"/>
          </a:xfrm>
          <a:prstGeom prst="rect">
            <a:avLst/>
          </a:prstGeom>
          <a:noFill/>
          <a:ln w="9525">
            <a:noFill/>
            <a:miter lim="800000"/>
            <a:headEnd/>
            <a:tailEnd/>
          </a:ln>
        </p:spPr>
        <p:txBody>
          <a:bodyPr vert="horz" wrap="square" lIns="93778" tIns="46889" rIns="93778" bIns="46889" numCol="1" anchor="t" anchorCtr="0" compatLnSpc="1">
            <a:prstTxWarp prst="textNoShape">
              <a:avLst/>
            </a:prstTxWarp>
          </a:bodyPr>
          <a:lstStyle>
            <a:lvl1pPr eaLnBrk="0" hangingPunct="0">
              <a:defRPr sz="1300">
                <a:latin typeface="Arial" charset="0"/>
                <a:ea typeface="ＭＳ Ｐゴシック" pitchFamily="1" charset="-128"/>
                <a:cs typeface="+mn-cs"/>
              </a:defRPr>
            </a:lvl1pPr>
          </a:lstStyle>
          <a:p>
            <a:pPr>
              <a:defRPr/>
            </a:pPr>
            <a:endParaRPr lang="en-US" dirty="0"/>
          </a:p>
        </p:txBody>
      </p:sp>
      <p:sp>
        <p:nvSpPr>
          <p:cNvPr id="1027" name="Rectangle 3"/>
          <p:cNvSpPr>
            <a:spLocks noGrp="1" noChangeArrowheads="1"/>
          </p:cNvSpPr>
          <p:nvPr>
            <p:ph type="dt" idx="1"/>
          </p:nvPr>
        </p:nvSpPr>
        <p:spPr bwMode="auto">
          <a:xfrm>
            <a:off x="3849477" y="0"/>
            <a:ext cx="2945024" cy="496571"/>
          </a:xfrm>
          <a:prstGeom prst="rect">
            <a:avLst/>
          </a:prstGeom>
          <a:noFill/>
          <a:ln w="9525">
            <a:noFill/>
            <a:miter lim="800000"/>
            <a:headEnd/>
            <a:tailEnd/>
          </a:ln>
        </p:spPr>
        <p:txBody>
          <a:bodyPr vert="horz" wrap="square" lIns="93778" tIns="46889" rIns="93778" bIns="46889" numCol="1" anchor="t" anchorCtr="0" compatLnSpc="1">
            <a:prstTxWarp prst="textNoShape">
              <a:avLst/>
            </a:prstTxWarp>
          </a:bodyPr>
          <a:lstStyle>
            <a:lvl1pPr algn="r" eaLnBrk="0" hangingPunct="0">
              <a:defRPr sz="1300">
                <a:latin typeface="Arial" charset="0"/>
                <a:ea typeface="ＭＳ Ｐゴシック" pitchFamily="1" charset="-128"/>
                <a:cs typeface="+mn-cs"/>
              </a:defRPr>
            </a:lvl1pPr>
          </a:lstStyle>
          <a:p>
            <a:pPr>
              <a:defRPr/>
            </a:pPr>
            <a:endParaRPr lang="en-US" dirty="0"/>
          </a:p>
        </p:txBody>
      </p:sp>
      <p:sp>
        <p:nvSpPr>
          <p:cNvPr id="23556"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9" name="Rectangle 5"/>
          <p:cNvSpPr>
            <a:spLocks noGrp="1" noChangeArrowheads="1"/>
          </p:cNvSpPr>
          <p:nvPr>
            <p:ph type="body" sz="quarter" idx="3"/>
          </p:nvPr>
        </p:nvSpPr>
        <p:spPr bwMode="auto">
          <a:xfrm>
            <a:off x="906040" y="4718214"/>
            <a:ext cx="4982422" cy="4469130"/>
          </a:xfrm>
          <a:prstGeom prst="rect">
            <a:avLst/>
          </a:prstGeom>
          <a:noFill/>
          <a:ln w="9525">
            <a:noFill/>
            <a:miter lim="800000"/>
            <a:headEnd/>
            <a:tailEnd/>
          </a:ln>
        </p:spPr>
        <p:txBody>
          <a:bodyPr vert="horz" wrap="square" lIns="93778" tIns="46889" rIns="93778" bIns="468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30" name="Rectangle 6"/>
          <p:cNvSpPr>
            <a:spLocks noGrp="1" noChangeArrowheads="1"/>
          </p:cNvSpPr>
          <p:nvPr>
            <p:ph type="ftr" sz="quarter" idx="4"/>
          </p:nvPr>
        </p:nvSpPr>
        <p:spPr bwMode="auto">
          <a:xfrm>
            <a:off x="0" y="9434831"/>
            <a:ext cx="2945024" cy="496570"/>
          </a:xfrm>
          <a:prstGeom prst="rect">
            <a:avLst/>
          </a:prstGeom>
          <a:noFill/>
          <a:ln w="9525">
            <a:noFill/>
            <a:miter lim="800000"/>
            <a:headEnd/>
            <a:tailEnd/>
          </a:ln>
        </p:spPr>
        <p:txBody>
          <a:bodyPr vert="horz" wrap="square" lIns="93778" tIns="46889" rIns="93778" bIns="46889" numCol="1" anchor="b" anchorCtr="0" compatLnSpc="1">
            <a:prstTxWarp prst="textNoShape">
              <a:avLst/>
            </a:prstTxWarp>
          </a:bodyPr>
          <a:lstStyle>
            <a:lvl1pPr eaLnBrk="0" hangingPunct="0">
              <a:defRPr sz="1300">
                <a:latin typeface="Arial" charset="0"/>
                <a:ea typeface="ＭＳ Ｐゴシック" pitchFamily="1" charset="-128"/>
                <a:cs typeface="+mn-cs"/>
              </a:defRPr>
            </a:lvl1pPr>
          </a:lstStyle>
          <a:p>
            <a:pPr>
              <a:defRPr/>
            </a:pPr>
            <a:endParaRPr lang="en-US" dirty="0"/>
          </a:p>
        </p:txBody>
      </p:sp>
      <p:sp>
        <p:nvSpPr>
          <p:cNvPr id="1031" name="Rectangle 7"/>
          <p:cNvSpPr>
            <a:spLocks noGrp="1" noChangeArrowheads="1"/>
          </p:cNvSpPr>
          <p:nvPr>
            <p:ph type="sldNum" sz="quarter" idx="5"/>
          </p:nvPr>
        </p:nvSpPr>
        <p:spPr bwMode="auto">
          <a:xfrm>
            <a:off x="3849477" y="9434831"/>
            <a:ext cx="2945024" cy="496570"/>
          </a:xfrm>
          <a:prstGeom prst="rect">
            <a:avLst/>
          </a:prstGeom>
          <a:noFill/>
          <a:ln w="9525">
            <a:noFill/>
            <a:miter lim="800000"/>
            <a:headEnd/>
            <a:tailEnd/>
          </a:ln>
        </p:spPr>
        <p:txBody>
          <a:bodyPr vert="horz" wrap="square" lIns="93778" tIns="46889" rIns="93778" bIns="46889" numCol="1" anchor="b" anchorCtr="0" compatLnSpc="1">
            <a:prstTxWarp prst="textNoShape">
              <a:avLst/>
            </a:prstTxWarp>
          </a:bodyPr>
          <a:lstStyle>
            <a:lvl1pPr algn="r" eaLnBrk="0" hangingPunct="0">
              <a:defRPr sz="1300">
                <a:latin typeface="Arial" charset="0"/>
                <a:ea typeface="ＭＳ Ｐゴシック" pitchFamily="1" charset="-128"/>
                <a:cs typeface="+mn-cs"/>
              </a:defRPr>
            </a:lvl1pPr>
          </a:lstStyle>
          <a:p>
            <a:pPr>
              <a:defRPr/>
            </a:pPr>
            <a:fld id="{6F944099-4BE3-48F6-B03A-12ECBD3C57D0}" type="slidenum">
              <a:rPr lang="en-US"/>
              <a:pPr>
                <a:defRPr/>
              </a:pPr>
              <a:t>‹#›</a:t>
            </a:fld>
            <a:endParaRPr lang="en-US" dirty="0"/>
          </a:p>
        </p:txBody>
      </p:sp>
    </p:spTree>
    <p:extLst>
      <p:ext uri="{BB962C8B-B14F-4D97-AF65-F5344CB8AC3E}">
        <p14:creationId xmlns:p14="http://schemas.microsoft.com/office/powerpoint/2010/main" val="21743838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60E1ADB8-6D31-4BEE-98DC-7271D0884ABF}" type="slidenum">
              <a:rPr lang="en-ZA" smtClean="0">
                <a:solidFill>
                  <a:prstClr val="black"/>
                </a:solidFill>
              </a:rPr>
              <a:pPr/>
              <a:t>21</a:t>
            </a:fld>
            <a:endParaRPr lang="en-ZA">
              <a:solidFill>
                <a:prstClr val="black"/>
              </a:solidFill>
            </a:endParaRPr>
          </a:p>
        </p:txBody>
      </p:sp>
    </p:spTree>
    <p:extLst>
      <p:ext uri="{BB962C8B-B14F-4D97-AF65-F5344CB8AC3E}">
        <p14:creationId xmlns:p14="http://schemas.microsoft.com/office/powerpoint/2010/main" val="1003123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9505795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2477091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7942368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6" name="Footer Placeholder 5"/>
          <p:cNvSpPr>
            <a:spLocks noGrp="1"/>
          </p:cNvSpPr>
          <p:nvPr>
            <p:ph type="ftr" sz="quarter" idx="11"/>
          </p:nvPr>
        </p:nvSpPr>
        <p:spPr/>
        <p:txBody>
          <a:bodyPr/>
          <a:lstStyle/>
          <a:p>
            <a:endParaRPr lang="en-ZA">
              <a:solidFill>
                <a:prstClr val="black">
                  <a:tint val="75000"/>
                </a:prstClr>
              </a:solidFill>
            </a:endParaRPr>
          </a:p>
        </p:txBody>
      </p:sp>
      <p:sp>
        <p:nvSpPr>
          <p:cNvPr id="7" name="Slide Number Placeholder 6"/>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3016564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8" name="Footer Placeholder 7"/>
          <p:cNvSpPr>
            <a:spLocks noGrp="1"/>
          </p:cNvSpPr>
          <p:nvPr>
            <p:ph type="ftr" sz="quarter" idx="11"/>
          </p:nvPr>
        </p:nvSpPr>
        <p:spPr/>
        <p:txBody>
          <a:bodyPr/>
          <a:lstStyle/>
          <a:p>
            <a:endParaRPr lang="en-ZA">
              <a:solidFill>
                <a:prstClr val="black">
                  <a:tint val="75000"/>
                </a:prstClr>
              </a:solidFill>
            </a:endParaRPr>
          </a:p>
        </p:txBody>
      </p:sp>
      <p:sp>
        <p:nvSpPr>
          <p:cNvPr id="9" name="Slide Number Placeholder 8"/>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28029014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4" name="Footer Placeholder 3"/>
          <p:cNvSpPr>
            <a:spLocks noGrp="1"/>
          </p:cNvSpPr>
          <p:nvPr>
            <p:ph type="ftr" sz="quarter" idx="11"/>
          </p:nvPr>
        </p:nvSpPr>
        <p:spPr/>
        <p:txBody>
          <a:bodyPr/>
          <a:lstStyle/>
          <a:p>
            <a:endParaRPr lang="en-ZA">
              <a:solidFill>
                <a:prstClr val="black">
                  <a:tint val="75000"/>
                </a:prstClr>
              </a:solidFill>
            </a:endParaRPr>
          </a:p>
        </p:txBody>
      </p:sp>
      <p:sp>
        <p:nvSpPr>
          <p:cNvPr id="5" name="Slide Number Placeholder 4"/>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321542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3" name="Footer Placeholder 2"/>
          <p:cNvSpPr>
            <a:spLocks noGrp="1"/>
          </p:cNvSpPr>
          <p:nvPr>
            <p:ph type="ftr" sz="quarter" idx="11"/>
          </p:nvPr>
        </p:nvSpPr>
        <p:spPr/>
        <p:txBody>
          <a:bodyPr/>
          <a:lstStyle/>
          <a:p>
            <a:endParaRPr lang="en-ZA">
              <a:solidFill>
                <a:prstClr val="black">
                  <a:tint val="75000"/>
                </a:prstClr>
              </a:solidFill>
            </a:endParaRPr>
          </a:p>
        </p:txBody>
      </p:sp>
      <p:sp>
        <p:nvSpPr>
          <p:cNvPr id="4" name="Slide Number Placeholder 3"/>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4957100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6" name="Footer Placeholder 5"/>
          <p:cNvSpPr>
            <a:spLocks noGrp="1"/>
          </p:cNvSpPr>
          <p:nvPr>
            <p:ph type="ftr" sz="quarter" idx="11"/>
          </p:nvPr>
        </p:nvSpPr>
        <p:spPr/>
        <p:txBody>
          <a:bodyPr/>
          <a:lstStyle/>
          <a:p>
            <a:endParaRPr lang="en-ZA">
              <a:solidFill>
                <a:prstClr val="black">
                  <a:tint val="75000"/>
                </a:prstClr>
              </a:solidFill>
            </a:endParaRPr>
          </a:p>
        </p:txBody>
      </p:sp>
      <p:sp>
        <p:nvSpPr>
          <p:cNvPr id="7" name="Slide Number Placeholder 6"/>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3994042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a:xfrm>
            <a:off x="7620000" y="6528816"/>
            <a:ext cx="1066800" cy="329184"/>
          </a:xfrm>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6" name="Footer Placeholder 5"/>
          <p:cNvSpPr>
            <a:spLocks noGrp="1"/>
          </p:cNvSpPr>
          <p:nvPr>
            <p:ph type="ftr" sz="quarter" idx="11"/>
          </p:nvPr>
        </p:nvSpPr>
        <p:spPr/>
        <p:txBody>
          <a:bodyPr/>
          <a:lstStyle/>
          <a:p>
            <a:endParaRPr lang="en-ZA">
              <a:solidFill>
                <a:prstClr val="black">
                  <a:tint val="75000"/>
                </a:prstClr>
              </a:solidFill>
            </a:endParaRPr>
          </a:p>
        </p:txBody>
      </p:sp>
      <p:sp>
        <p:nvSpPr>
          <p:cNvPr id="7" name="Slide Number Placeholder 6"/>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28044967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2787386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1999374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6" name="Footer Placeholder 5"/>
          <p:cNvSpPr>
            <a:spLocks noGrp="1"/>
          </p:cNvSpPr>
          <p:nvPr>
            <p:ph type="ftr" sz="quarter" idx="11"/>
          </p:nvPr>
        </p:nvSpPr>
        <p:spPr/>
        <p:txBody>
          <a:bodyPr/>
          <a:lstStyle/>
          <a:p>
            <a:endParaRPr lang="en-ZA">
              <a:solidFill>
                <a:prstClr val="black">
                  <a:tint val="75000"/>
                </a:prstClr>
              </a:solidFill>
            </a:endParaRPr>
          </a:p>
        </p:txBody>
      </p:sp>
      <p:sp>
        <p:nvSpPr>
          <p:cNvPr id="7" name="Slide Number Placeholder 6"/>
          <p:cNvSpPr>
            <a:spLocks noGrp="1"/>
          </p:cNvSpPr>
          <p:nvPr>
            <p:ph type="sldNum" sz="quarter" idx="12"/>
          </p:nvPr>
        </p:nvSpPr>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8" name="Footer Placeholder 7"/>
          <p:cNvSpPr>
            <a:spLocks noGrp="1"/>
          </p:cNvSpPr>
          <p:nvPr>
            <p:ph type="ftr" sz="quarter" idx="11"/>
          </p:nvPr>
        </p:nvSpPr>
        <p:spPr/>
        <p:txBody>
          <a:bodyPr/>
          <a:lstStyle/>
          <a:p>
            <a:endParaRPr lang="en-ZA">
              <a:solidFill>
                <a:prstClr val="black">
                  <a:tint val="75000"/>
                </a:prstClr>
              </a:solidFill>
            </a:endParaRPr>
          </a:p>
        </p:txBody>
      </p:sp>
      <p:sp>
        <p:nvSpPr>
          <p:cNvPr id="9" name="Slide Number Placeholder 8"/>
          <p:cNvSpPr>
            <a:spLocks noGrp="1"/>
          </p:cNvSpPr>
          <p:nvPr>
            <p:ph type="sldNum" sz="quarter" idx="12"/>
          </p:nvPr>
        </p:nvSpPr>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4" name="Footer Placeholder 3"/>
          <p:cNvSpPr>
            <a:spLocks noGrp="1"/>
          </p:cNvSpPr>
          <p:nvPr>
            <p:ph type="ftr" sz="quarter" idx="11"/>
          </p:nvPr>
        </p:nvSpPr>
        <p:spPr/>
        <p:txBody>
          <a:bodyPr/>
          <a:lstStyle/>
          <a:p>
            <a:endParaRPr lang="en-ZA">
              <a:solidFill>
                <a:prstClr val="black">
                  <a:tint val="75000"/>
                </a:prstClr>
              </a:solidFill>
            </a:endParaRPr>
          </a:p>
        </p:txBody>
      </p:sp>
      <p:sp>
        <p:nvSpPr>
          <p:cNvPr id="5" name="Slide Number Placeholder 4"/>
          <p:cNvSpPr>
            <a:spLocks noGrp="1"/>
          </p:cNvSpPr>
          <p:nvPr>
            <p:ph type="sldNum" sz="quarter" idx="12"/>
          </p:nvPr>
        </p:nvSpPr>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3" name="Footer Placeholder 2"/>
          <p:cNvSpPr>
            <a:spLocks noGrp="1"/>
          </p:cNvSpPr>
          <p:nvPr>
            <p:ph type="ftr" sz="quarter" idx="11"/>
          </p:nvPr>
        </p:nvSpPr>
        <p:spPr/>
        <p:txBody>
          <a:bodyPr/>
          <a:lstStyle/>
          <a:p>
            <a:endParaRPr lang="en-ZA">
              <a:solidFill>
                <a:prstClr val="black">
                  <a:tint val="75000"/>
                </a:prstClr>
              </a:solidFill>
            </a:endParaRPr>
          </a:p>
        </p:txBody>
      </p:sp>
      <p:sp>
        <p:nvSpPr>
          <p:cNvPr id="4" name="Slide Number Placeholder 3"/>
          <p:cNvSpPr>
            <a:spLocks noGrp="1"/>
          </p:cNvSpPr>
          <p:nvPr>
            <p:ph type="sldNum" sz="quarter" idx="12"/>
          </p:nvPr>
        </p:nvSpPr>
        <p:spPr>
          <a:xfrm>
            <a:off x="7956376" y="6457564"/>
            <a:ext cx="1066800" cy="329184"/>
          </a:xfrm>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6" name="Footer Placeholder 5"/>
          <p:cNvSpPr>
            <a:spLocks noGrp="1"/>
          </p:cNvSpPr>
          <p:nvPr>
            <p:ph type="ftr" sz="quarter" idx="11"/>
          </p:nvPr>
        </p:nvSpPr>
        <p:spPr/>
        <p:txBody>
          <a:bodyPr/>
          <a:lstStyle/>
          <a:p>
            <a:endParaRPr lang="en-ZA">
              <a:solidFill>
                <a:prstClr val="black">
                  <a:tint val="75000"/>
                </a:prstClr>
              </a:solidFill>
            </a:endParaRPr>
          </a:p>
        </p:txBody>
      </p:sp>
      <p:sp>
        <p:nvSpPr>
          <p:cNvPr id="7" name="Slide Number Placeholder 6"/>
          <p:cNvSpPr>
            <a:spLocks noGrp="1"/>
          </p:cNvSpPr>
          <p:nvPr>
            <p:ph type="sldNum" sz="quarter" idx="12"/>
          </p:nvPr>
        </p:nvSpPr>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6" name="Footer Placeholder 5"/>
          <p:cNvSpPr>
            <a:spLocks noGrp="1"/>
          </p:cNvSpPr>
          <p:nvPr>
            <p:ph type="ftr" sz="quarter" idx="11"/>
          </p:nvPr>
        </p:nvSpPr>
        <p:spPr/>
        <p:txBody>
          <a:bodyPr/>
          <a:lstStyle/>
          <a:p>
            <a:endParaRPr lang="en-ZA">
              <a:solidFill>
                <a:prstClr val="black">
                  <a:tint val="75000"/>
                </a:prstClr>
              </a:solidFill>
            </a:endParaRPr>
          </a:p>
        </p:txBody>
      </p:sp>
      <p:sp>
        <p:nvSpPr>
          <p:cNvPr id="7" name="Slide Number Placeholder 6"/>
          <p:cNvSpPr>
            <a:spLocks noGrp="1"/>
          </p:cNvSpPr>
          <p:nvPr>
            <p:ph type="sldNum" sz="quarter" idx="12"/>
          </p:nvPr>
        </p:nvSpPr>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FF6944E2-F03D-4E89-B85A-7C64D3C0AD7D}" type="slidenum">
              <a:rPr lang="en-US" smtClean="0"/>
              <a:pPr>
                <a:defRPr/>
              </a:pPr>
              <a:t>‹#›</a:t>
            </a:fld>
            <a:endParaRPr lang="en-US" sz="1400" dirty="0"/>
          </a:p>
        </p:txBody>
      </p:sp>
    </p:spTree>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 id="2147484094" r:id="rId7"/>
    <p:sldLayoutId id="2147484095" r:id="rId8"/>
    <p:sldLayoutId id="2147484096" r:id="rId9"/>
    <p:sldLayoutId id="2147484097" r:id="rId10"/>
    <p:sldLayoutId id="2147484098"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044108C2-80CC-45E1-9813-1341DAEA72E5}" type="datetimeFigureOut">
              <a:rPr lang="en-ZA" smtClean="0">
                <a:solidFill>
                  <a:prstClr val="black">
                    <a:tint val="75000"/>
                  </a:prstClr>
                </a:solidFill>
                <a:latin typeface="Calibri"/>
              </a:rPr>
              <a:pPr fontAlgn="auto">
                <a:spcBef>
                  <a:spcPts val="0"/>
                </a:spcBef>
                <a:spcAft>
                  <a:spcPts val="0"/>
                </a:spcAft>
              </a:pPr>
              <a:t>2014/03/07</a:t>
            </a:fld>
            <a:endParaRPr lang="en-ZA">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ZA">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3BD8A327-E39B-4184-BDAB-81B01A083EB2}" type="slidenum">
              <a:rPr lang="en-ZA" smtClean="0">
                <a:solidFill>
                  <a:prstClr val="black">
                    <a:tint val="75000"/>
                  </a:prstClr>
                </a:solidFill>
                <a:latin typeface="Calibri"/>
              </a:rPr>
              <a:pPr fontAlgn="auto">
                <a:spcBef>
                  <a:spcPts val="0"/>
                </a:spcBef>
                <a:spcAft>
                  <a:spcPts val="0"/>
                </a:spcAft>
              </a:pPr>
              <a:t>‹#›</a:t>
            </a:fld>
            <a:endParaRPr lang="en-ZA">
              <a:solidFill>
                <a:prstClr val="black">
                  <a:tint val="75000"/>
                </a:prstClr>
              </a:solidFill>
              <a:latin typeface="Calibri"/>
            </a:endParaRPr>
          </a:p>
        </p:txBody>
      </p:sp>
    </p:spTree>
    <p:extLst>
      <p:ext uri="{BB962C8B-B14F-4D97-AF65-F5344CB8AC3E}">
        <p14:creationId xmlns:p14="http://schemas.microsoft.com/office/powerpoint/2010/main" val="2770633671"/>
      </p:ext>
    </p:extLst>
  </p:cSld>
  <p:clrMap bg1="lt1" tx1="dk1" bg2="lt2" tx2="dk2" accent1="accent1" accent2="accent2" accent3="accent3" accent4="accent4" accent5="accent5" accent6="accent6" hlink="hlink" folHlink="folHlink"/>
  <p:sldLayoutIdLst>
    <p:sldLayoutId id="2147484100" r:id="rId1"/>
    <p:sldLayoutId id="2147484101" r:id="rId2"/>
    <p:sldLayoutId id="2147484102" r:id="rId3"/>
    <p:sldLayoutId id="2147484103" r:id="rId4"/>
    <p:sldLayoutId id="2147484104" r:id="rId5"/>
    <p:sldLayoutId id="2147484105" r:id="rId6"/>
    <p:sldLayoutId id="2147484106" r:id="rId7"/>
    <p:sldLayoutId id="2147484107" r:id="rId8"/>
    <p:sldLayoutId id="2147484108" r:id="rId9"/>
    <p:sldLayoutId id="2147484109" r:id="rId10"/>
    <p:sldLayoutId id="214748411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err="1" smtClean="0"/>
              <a:t>nDP</a:t>
            </a:r>
            <a:r>
              <a:rPr lang="en-ZA" dirty="0" smtClean="0"/>
              <a:t> UNIT </a:t>
            </a:r>
            <a:br>
              <a:rPr lang="en-ZA" dirty="0" smtClean="0"/>
            </a:br>
            <a:r>
              <a:rPr lang="en-ZA" dirty="0" smtClean="0"/>
              <a:t>STRATEGY / KPI PLANNING &amp; Alignment</a:t>
            </a:r>
            <a:endParaRPr lang="en-ZA" dirty="0"/>
          </a:p>
        </p:txBody>
      </p:sp>
      <p:sp>
        <p:nvSpPr>
          <p:cNvPr id="3" name="Text Placeholder 2"/>
          <p:cNvSpPr>
            <a:spLocks noGrp="1"/>
          </p:cNvSpPr>
          <p:nvPr>
            <p:ph type="body" idx="1"/>
          </p:nvPr>
        </p:nvSpPr>
        <p:spPr/>
        <p:txBody>
          <a:bodyPr/>
          <a:lstStyle/>
          <a:p>
            <a:r>
              <a:rPr lang="en-ZA" dirty="0" smtClean="0"/>
              <a:t>24 Feb 2014</a:t>
            </a:r>
            <a:endParaRPr lang="en-ZA" dirty="0"/>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1</a:t>
            </a:fld>
            <a:endParaRPr lang="en-ZA">
              <a:solidFill>
                <a:prstClr val="black">
                  <a:tint val="75000"/>
                </a:prstClr>
              </a:solidFill>
            </a:endParaRPr>
          </a:p>
        </p:txBody>
      </p:sp>
    </p:spTree>
    <p:extLst>
      <p:ext uri="{BB962C8B-B14F-4D97-AF65-F5344CB8AC3E}">
        <p14:creationId xmlns:p14="http://schemas.microsoft.com/office/powerpoint/2010/main" val="35442427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NDP’s Key Performance Indicators (KPI’s)</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10</a:t>
            </a:fld>
            <a:endParaRPr lang="en-ZA">
              <a:solidFill>
                <a:prstClr val="black">
                  <a:tint val="75000"/>
                </a:prstClr>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3155291601"/>
              </p:ext>
            </p:extLst>
          </p:nvPr>
        </p:nvGraphicFramePr>
        <p:xfrm>
          <a:off x="179512" y="1772816"/>
          <a:ext cx="2232248" cy="2667000"/>
        </p:xfrm>
        <a:graphic>
          <a:graphicData uri="http://schemas.openxmlformats.org/drawingml/2006/table">
            <a:tbl>
              <a:tblPr firstRow="1" bandRow="1">
                <a:tableStyleId>{5C22544A-7EE6-4342-B048-85BDC9FD1C3A}</a:tableStyleId>
              </a:tblPr>
              <a:tblGrid>
                <a:gridCol w="2232248"/>
              </a:tblGrid>
              <a:tr h="370840">
                <a:tc>
                  <a:txBody>
                    <a:bodyPr/>
                    <a:lstStyle/>
                    <a:p>
                      <a:r>
                        <a:rPr lang="en-ZA" baseline="0" dirty="0" smtClean="0"/>
                        <a:t>SOURCE</a:t>
                      </a:r>
                      <a:endParaRPr lang="en-ZA" dirty="0"/>
                    </a:p>
                  </a:txBody>
                  <a:tcPr/>
                </a:tc>
              </a:tr>
              <a:tr h="370840">
                <a:tc>
                  <a:txBody>
                    <a:bodyPr/>
                    <a:lstStyle/>
                    <a:p>
                      <a:r>
                        <a:rPr lang="en-ZA" dirty="0" smtClean="0"/>
                        <a:t>ENE / AENE</a:t>
                      </a:r>
                      <a:endParaRPr lang="en-ZA" dirty="0"/>
                    </a:p>
                  </a:txBody>
                  <a:tcPr/>
                </a:tc>
              </a:tr>
              <a:tr h="370840">
                <a:tc>
                  <a:txBody>
                    <a:bodyPr/>
                    <a:lstStyle/>
                    <a:p>
                      <a:r>
                        <a:rPr lang="en-ZA" dirty="0" smtClean="0"/>
                        <a:t>NT Strategic Plan</a:t>
                      </a:r>
                    </a:p>
                    <a:p>
                      <a:pPr marL="0" marR="0" indent="0" algn="l" defTabSz="914400" rtl="0" eaLnBrk="1" fontAlgn="auto" latinLnBrk="0" hangingPunct="1">
                        <a:lnSpc>
                          <a:spcPct val="100000"/>
                        </a:lnSpc>
                        <a:spcBef>
                          <a:spcPts val="0"/>
                        </a:spcBef>
                        <a:spcAft>
                          <a:spcPts val="0"/>
                        </a:spcAft>
                        <a:buClrTx/>
                        <a:buSzTx/>
                        <a:buFontTx/>
                        <a:buNone/>
                        <a:tabLst/>
                        <a:defRPr/>
                      </a:pPr>
                      <a:r>
                        <a:rPr lang="en-ZA" dirty="0" smtClean="0"/>
                        <a:t>NT Annual Report (APP)</a:t>
                      </a:r>
                    </a:p>
                  </a:txBody>
                  <a:tcPr/>
                </a:tc>
              </a:tr>
              <a:tr h="370840">
                <a:tc>
                  <a:txBody>
                    <a:bodyPr/>
                    <a:lstStyle/>
                    <a:p>
                      <a:pPr marL="0" indent="0">
                        <a:buFont typeface="Arial" panose="020B0604020202020204" pitchFamily="34" charset="0"/>
                        <a:buNone/>
                      </a:pPr>
                      <a:r>
                        <a:rPr lang="en-ZA" dirty="0" smtClean="0"/>
                        <a:t>NT Annual Report</a:t>
                      </a:r>
                      <a:endParaRPr lang="en-ZA" dirty="0"/>
                    </a:p>
                  </a:txBody>
                  <a:tcPr/>
                </a:tc>
              </a:tr>
              <a:tr h="370840">
                <a:tc>
                  <a:txBody>
                    <a:bodyPr/>
                    <a:lstStyle/>
                    <a:p>
                      <a:r>
                        <a:rPr lang="en-ZA" dirty="0" smtClean="0"/>
                        <a:t>NDP Business Plan (New)</a:t>
                      </a:r>
                      <a:endParaRPr lang="en-ZA" dirty="0"/>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782072547"/>
              </p:ext>
            </p:extLst>
          </p:nvPr>
        </p:nvGraphicFramePr>
        <p:xfrm>
          <a:off x="2915816" y="1772816"/>
          <a:ext cx="2232248" cy="2966720"/>
        </p:xfrm>
        <a:graphic>
          <a:graphicData uri="http://schemas.openxmlformats.org/drawingml/2006/table">
            <a:tbl>
              <a:tblPr firstRow="1" bandRow="1">
                <a:tableStyleId>{21E4AEA4-8DFA-4A89-87EB-49C32662AFE0}</a:tableStyleId>
              </a:tblPr>
              <a:tblGrid>
                <a:gridCol w="2232248"/>
              </a:tblGrid>
              <a:tr h="370840">
                <a:tc>
                  <a:txBody>
                    <a:bodyPr/>
                    <a:lstStyle/>
                    <a:p>
                      <a:r>
                        <a:rPr lang="en-ZA" dirty="0" smtClean="0"/>
                        <a:t>KPA</a:t>
                      </a:r>
                      <a:endParaRPr lang="en-ZA" dirty="0"/>
                    </a:p>
                  </a:txBody>
                  <a:tcPr/>
                </a:tc>
              </a:tr>
              <a:tr h="370840">
                <a:tc>
                  <a:txBody>
                    <a:bodyPr/>
                    <a:lstStyle/>
                    <a:p>
                      <a:r>
                        <a:rPr lang="en-ZA" sz="1400" dirty="0" smtClean="0"/>
                        <a:t>Programme Planning</a:t>
                      </a:r>
                      <a:endParaRPr lang="en-ZA" sz="1400" dirty="0"/>
                    </a:p>
                  </a:txBody>
                  <a:tcPr/>
                </a:tc>
              </a:tr>
              <a:tr h="370840">
                <a:tc>
                  <a:txBody>
                    <a:bodyPr/>
                    <a:lstStyle/>
                    <a:p>
                      <a:r>
                        <a:rPr lang="en-ZA" sz="1400" dirty="0" smtClean="0"/>
                        <a:t>Project Implementation</a:t>
                      </a:r>
                    </a:p>
                  </a:txBody>
                  <a:tcPr/>
                </a:tc>
              </a:tr>
              <a:tr h="370840">
                <a:tc>
                  <a:txBody>
                    <a:bodyPr/>
                    <a:lstStyle/>
                    <a:p>
                      <a:r>
                        <a:rPr lang="en-ZA" sz="1400" dirty="0" smtClean="0"/>
                        <a:t>Catalytic</a:t>
                      </a:r>
                      <a:r>
                        <a:rPr lang="en-ZA" sz="1400" baseline="0" dirty="0" smtClean="0"/>
                        <a:t> Leverage</a:t>
                      </a:r>
                      <a:endParaRPr lang="en-ZA" sz="1400" dirty="0"/>
                    </a:p>
                  </a:txBody>
                  <a:tcPr/>
                </a:tc>
              </a:tr>
              <a:tr h="370840">
                <a:tc>
                  <a:txBody>
                    <a:bodyPr/>
                    <a:lstStyle/>
                    <a:p>
                      <a:r>
                        <a:rPr lang="en-ZA" sz="1400" dirty="0" err="1" smtClean="0"/>
                        <a:t>Estab</a:t>
                      </a:r>
                      <a:r>
                        <a:rPr lang="en-ZA" sz="1400" dirty="0" smtClean="0"/>
                        <a:t>.</a:t>
                      </a:r>
                      <a:r>
                        <a:rPr lang="en-ZA" sz="1400" baseline="0" dirty="0" smtClean="0"/>
                        <a:t> of UNS</a:t>
                      </a:r>
                      <a:endParaRPr lang="en-ZA" sz="1400" dirty="0"/>
                    </a:p>
                  </a:txBody>
                  <a:tcPr/>
                </a:tc>
              </a:tr>
              <a:tr h="370840">
                <a:tc>
                  <a:txBody>
                    <a:bodyPr/>
                    <a:lstStyle/>
                    <a:p>
                      <a:r>
                        <a:rPr lang="en-ZA" sz="1400" dirty="0" smtClean="0"/>
                        <a:t>Precinct Planning</a:t>
                      </a:r>
                      <a:endParaRPr lang="en-ZA" sz="1400" dirty="0"/>
                    </a:p>
                  </a:txBody>
                  <a:tcPr/>
                </a:tc>
              </a:tr>
              <a:tr h="370840">
                <a:tc>
                  <a:txBody>
                    <a:bodyPr/>
                    <a:lstStyle/>
                    <a:p>
                      <a:r>
                        <a:rPr lang="en-ZA" sz="1400" dirty="0" smtClean="0"/>
                        <a:t>Well Managed Hubs</a:t>
                      </a:r>
                      <a:endParaRPr lang="en-ZA" sz="1400" dirty="0"/>
                    </a:p>
                  </a:txBody>
                  <a:tcPr/>
                </a:tc>
              </a:tr>
              <a:tr h="370840">
                <a:tc>
                  <a:txBody>
                    <a:bodyPr/>
                    <a:lstStyle/>
                    <a:p>
                      <a:r>
                        <a:rPr lang="en-ZA" sz="1400" dirty="0" smtClean="0"/>
                        <a:t>Stakeholder Engagement</a:t>
                      </a:r>
                      <a:r>
                        <a:rPr lang="en-ZA" sz="1400" baseline="0" dirty="0" smtClean="0"/>
                        <a:t> </a:t>
                      </a:r>
                      <a:endParaRPr lang="en-ZA" sz="1400" dirty="0"/>
                    </a:p>
                  </a:txBody>
                  <a:tcPr/>
                </a:tc>
              </a:tr>
            </a:tbl>
          </a:graphicData>
        </a:graphic>
      </p:graphicFrame>
      <p:cxnSp>
        <p:nvCxnSpPr>
          <p:cNvPr id="12" name="Straight Arrow Connector 11"/>
          <p:cNvCxnSpPr/>
          <p:nvPr/>
        </p:nvCxnSpPr>
        <p:spPr>
          <a:xfrm flipV="1">
            <a:off x="2411760" y="2348880"/>
            <a:ext cx="504056" cy="4500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2411760" y="2780928"/>
            <a:ext cx="504056" cy="360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411760" y="2816932"/>
            <a:ext cx="504056" cy="22812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4" name="Table 43"/>
          <p:cNvGraphicFramePr>
            <a:graphicFrameLocks noGrp="1"/>
          </p:cNvGraphicFramePr>
          <p:nvPr>
            <p:extLst>
              <p:ext uri="{D42A27DB-BD31-4B8C-83A1-F6EECF244321}">
                <p14:modId xmlns:p14="http://schemas.microsoft.com/office/powerpoint/2010/main" val="1183047592"/>
              </p:ext>
            </p:extLst>
          </p:nvPr>
        </p:nvGraphicFramePr>
        <p:xfrm>
          <a:off x="5652120" y="1758424"/>
          <a:ext cx="3384376" cy="3091180"/>
        </p:xfrm>
        <a:graphic>
          <a:graphicData uri="http://schemas.openxmlformats.org/drawingml/2006/table">
            <a:tbl>
              <a:tblPr firstRow="1" bandRow="1">
                <a:tableStyleId>{93296810-A885-4BE3-A3E7-6D5BEEA58F35}</a:tableStyleId>
              </a:tblPr>
              <a:tblGrid>
                <a:gridCol w="3384376"/>
              </a:tblGrid>
              <a:tr h="370840">
                <a:tc>
                  <a:txBody>
                    <a:bodyPr/>
                    <a:lstStyle/>
                    <a:p>
                      <a:r>
                        <a:rPr lang="en-ZA" dirty="0" smtClean="0"/>
                        <a:t>KPI</a:t>
                      </a:r>
                      <a:endParaRPr lang="en-ZA" dirty="0"/>
                    </a:p>
                  </a:txBody>
                  <a:tcP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Total number of long-term urban regeneration programmes registered </a:t>
                      </a:r>
                      <a:br>
                        <a:rPr lang="en-ZA" sz="1600" kern="1200" dirty="0">
                          <a:solidFill>
                            <a:schemeClr val="dk1"/>
                          </a:solidFill>
                          <a:latin typeface="+mn-lt"/>
                          <a:ea typeface="+mn-ea"/>
                          <a:cs typeface="+mn-cs"/>
                        </a:rPr>
                      </a:br>
                      <a:r>
                        <a:rPr lang="en-ZA" sz="1600" kern="1200" dirty="0">
                          <a:solidFill>
                            <a:schemeClr val="dk1"/>
                          </a:solidFill>
                          <a:latin typeface="+mn-lt"/>
                          <a:ea typeface="+mn-ea"/>
                          <a:cs typeface="+mn-cs"/>
                        </a:rPr>
                        <a:t>No of NDP Awards </a:t>
                      </a:r>
                      <a:r>
                        <a:rPr lang="en-ZA" sz="1600" kern="1200" dirty="0" smtClean="0">
                          <a:solidFill>
                            <a:schemeClr val="dk1"/>
                          </a:solidFill>
                          <a:latin typeface="+mn-lt"/>
                          <a:ea typeface="+mn-ea"/>
                          <a:cs typeface="+mn-cs"/>
                        </a:rPr>
                        <a:t>Funded</a:t>
                      </a:r>
                      <a:endParaRPr lang="en-ZA" sz="1600" kern="1200" dirty="0">
                        <a:solidFill>
                          <a:schemeClr val="dk1"/>
                        </a:solidFill>
                        <a:latin typeface="+mn-lt"/>
                        <a:ea typeface="+mn-ea"/>
                        <a:cs typeface="+mn-cs"/>
                      </a:endParaRPr>
                    </a:p>
                  </a:txBody>
                  <a:tcPr marL="9525" marR="9525" marT="9525" marB="0" anchor="ct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Total number of neighbourhood development partnership projects approved (cumulative) </a:t>
                      </a:r>
                      <a:br>
                        <a:rPr lang="en-ZA" sz="1600" kern="1200" dirty="0">
                          <a:solidFill>
                            <a:schemeClr val="dk1"/>
                          </a:solidFill>
                          <a:latin typeface="+mn-lt"/>
                          <a:ea typeface="+mn-ea"/>
                          <a:cs typeface="+mn-cs"/>
                        </a:rPr>
                      </a:br>
                      <a:r>
                        <a:rPr lang="en-ZA" sz="1600" kern="1200" dirty="0">
                          <a:solidFill>
                            <a:schemeClr val="dk1"/>
                          </a:solidFill>
                          <a:latin typeface="+mn-lt"/>
                          <a:ea typeface="+mn-ea"/>
                          <a:cs typeface="+mn-cs"/>
                        </a:rPr>
                        <a:t>No of NDP Projects Approved</a:t>
                      </a:r>
                    </a:p>
                  </a:txBody>
                  <a:tcPr marL="9525" marR="9525" marT="9525" marB="0" anchor="ct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Number of NDPG projects under construction</a:t>
                      </a:r>
                    </a:p>
                  </a:txBody>
                  <a:tcPr marL="9525" marR="9525" marT="9525" marB="0" anchor="ct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Estimated third party investment leveraged (cumulative)</a:t>
                      </a:r>
                    </a:p>
                  </a:txBody>
                  <a:tcPr marL="9525" marR="9525" marT="9525" marB="0" anchor="ctr"/>
                </a:tc>
              </a:tr>
            </a:tbl>
          </a:graphicData>
        </a:graphic>
      </p:graphicFrame>
      <p:cxnSp>
        <p:nvCxnSpPr>
          <p:cNvPr id="23" name="Straight Arrow Connector 22"/>
          <p:cNvCxnSpPr/>
          <p:nvPr/>
        </p:nvCxnSpPr>
        <p:spPr>
          <a:xfrm>
            <a:off x="5148064" y="2373660"/>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148064" y="2708920"/>
            <a:ext cx="504056" cy="144016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44" idx="1"/>
          </p:cNvCxnSpPr>
          <p:nvPr/>
        </p:nvCxnSpPr>
        <p:spPr>
          <a:xfrm>
            <a:off x="5137388" y="2694072"/>
            <a:ext cx="514732" cy="60994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5148064" y="3039151"/>
            <a:ext cx="504056" cy="154197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Right Arrow 25"/>
          <p:cNvSpPr/>
          <p:nvPr/>
        </p:nvSpPr>
        <p:spPr>
          <a:xfrm>
            <a:off x="-216024" y="2636912"/>
            <a:ext cx="432048" cy="36004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16025314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NDP’s Key Performance Indicators (KPI’s)</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11</a:t>
            </a:fld>
            <a:endParaRPr lang="en-ZA">
              <a:solidFill>
                <a:prstClr val="black">
                  <a:tint val="75000"/>
                </a:prstClr>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504392201"/>
              </p:ext>
            </p:extLst>
          </p:nvPr>
        </p:nvGraphicFramePr>
        <p:xfrm>
          <a:off x="179512" y="1772816"/>
          <a:ext cx="2232248" cy="2667000"/>
        </p:xfrm>
        <a:graphic>
          <a:graphicData uri="http://schemas.openxmlformats.org/drawingml/2006/table">
            <a:tbl>
              <a:tblPr firstRow="1" bandRow="1">
                <a:tableStyleId>{5C22544A-7EE6-4342-B048-85BDC9FD1C3A}</a:tableStyleId>
              </a:tblPr>
              <a:tblGrid>
                <a:gridCol w="2232248"/>
              </a:tblGrid>
              <a:tr h="370840">
                <a:tc>
                  <a:txBody>
                    <a:bodyPr/>
                    <a:lstStyle/>
                    <a:p>
                      <a:r>
                        <a:rPr lang="en-ZA" baseline="0" dirty="0" smtClean="0"/>
                        <a:t>SOURCE</a:t>
                      </a:r>
                      <a:endParaRPr lang="en-ZA" dirty="0"/>
                    </a:p>
                  </a:txBody>
                  <a:tcPr/>
                </a:tc>
              </a:tr>
              <a:tr h="370840">
                <a:tc>
                  <a:txBody>
                    <a:bodyPr/>
                    <a:lstStyle/>
                    <a:p>
                      <a:r>
                        <a:rPr lang="en-ZA" dirty="0" smtClean="0"/>
                        <a:t>ENE / AENE</a:t>
                      </a:r>
                      <a:endParaRPr lang="en-ZA" dirty="0"/>
                    </a:p>
                  </a:txBody>
                  <a:tcPr/>
                </a:tc>
              </a:tr>
              <a:tr h="370840">
                <a:tc>
                  <a:txBody>
                    <a:bodyPr/>
                    <a:lstStyle/>
                    <a:p>
                      <a:r>
                        <a:rPr lang="en-ZA" dirty="0" smtClean="0"/>
                        <a:t>NT Strategic Plan</a:t>
                      </a:r>
                    </a:p>
                    <a:p>
                      <a:pPr marL="0" marR="0" indent="0" algn="l" defTabSz="914400" rtl="0" eaLnBrk="1" fontAlgn="auto" latinLnBrk="0" hangingPunct="1">
                        <a:lnSpc>
                          <a:spcPct val="100000"/>
                        </a:lnSpc>
                        <a:spcBef>
                          <a:spcPts val="0"/>
                        </a:spcBef>
                        <a:spcAft>
                          <a:spcPts val="0"/>
                        </a:spcAft>
                        <a:buClrTx/>
                        <a:buSzTx/>
                        <a:buFontTx/>
                        <a:buNone/>
                        <a:tabLst/>
                        <a:defRPr/>
                      </a:pPr>
                      <a:r>
                        <a:rPr lang="en-ZA" dirty="0" smtClean="0"/>
                        <a:t>NT Annual Report (APP)</a:t>
                      </a:r>
                    </a:p>
                  </a:txBody>
                  <a:tcPr/>
                </a:tc>
              </a:tr>
              <a:tr h="370840">
                <a:tc>
                  <a:txBody>
                    <a:bodyPr/>
                    <a:lstStyle/>
                    <a:p>
                      <a:pPr marL="0" indent="0">
                        <a:buFont typeface="Arial" panose="020B0604020202020204" pitchFamily="34" charset="0"/>
                        <a:buNone/>
                      </a:pPr>
                      <a:r>
                        <a:rPr lang="en-ZA" dirty="0" smtClean="0"/>
                        <a:t>NT Annual Report</a:t>
                      </a:r>
                      <a:endParaRPr lang="en-ZA" dirty="0"/>
                    </a:p>
                  </a:txBody>
                  <a:tcPr/>
                </a:tc>
              </a:tr>
              <a:tr h="370840">
                <a:tc>
                  <a:txBody>
                    <a:bodyPr/>
                    <a:lstStyle/>
                    <a:p>
                      <a:r>
                        <a:rPr lang="en-ZA" dirty="0" smtClean="0"/>
                        <a:t>NDP Business Plan (New)</a:t>
                      </a:r>
                      <a:endParaRPr lang="en-ZA" dirty="0"/>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88412025"/>
              </p:ext>
            </p:extLst>
          </p:nvPr>
        </p:nvGraphicFramePr>
        <p:xfrm>
          <a:off x="2915816" y="1772816"/>
          <a:ext cx="2232248" cy="2966720"/>
        </p:xfrm>
        <a:graphic>
          <a:graphicData uri="http://schemas.openxmlformats.org/drawingml/2006/table">
            <a:tbl>
              <a:tblPr firstRow="1" bandRow="1">
                <a:tableStyleId>{21E4AEA4-8DFA-4A89-87EB-49C32662AFE0}</a:tableStyleId>
              </a:tblPr>
              <a:tblGrid>
                <a:gridCol w="2232248"/>
              </a:tblGrid>
              <a:tr h="370840">
                <a:tc>
                  <a:txBody>
                    <a:bodyPr/>
                    <a:lstStyle/>
                    <a:p>
                      <a:r>
                        <a:rPr lang="en-ZA" dirty="0" smtClean="0"/>
                        <a:t>KPA</a:t>
                      </a:r>
                      <a:endParaRPr lang="en-ZA" dirty="0"/>
                    </a:p>
                  </a:txBody>
                  <a:tcPr/>
                </a:tc>
              </a:tr>
              <a:tr h="370840">
                <a:tc>
                  <a:txBody>
                    <a:bodyPr/>
                    <a:lstStyle/>
                    <a:p>
                      <a:r>
                        <a:rPr lang="en-ZA" sz="1400" dirty="0" smtClean="0"/>
                        <a:t>Programme Planning</a:t>
                      </a:r>
                      <a:endParaRPr lang="en-ZA" sz="1400" dirty="0"/>
                    </a:p>
                  </a:txBody>
                  <a:tcPr/>
                </a:tc>
              </a:tr>
              <a:tr h="370840">
                <a:tc>
                  <a:txBody>
                    <a:bodyPr/>
                    <a:lstStyle/>
                    <a:p>
                      <a:r>
                        <a:rPr lang="en-ZA" sz="1400" dirty="0" smtClean="0"/>
                        <a:t>Project Implementation</a:t>
                      </a:r>
                    </a:p>
                  </a:txBody>
                  <a:tcPr/>
                </a:tc>
              </a:tr>
              <a:tr h="370840">
                <a:tc>
                  <a:txBody>
                    <a:bodyPr/>
                    <a:lstStyle/>
                    <a:p>
                      <a:r>
                        <a:rPr lang="en-ZA" sz="1400" dirty="0" smtClean="0"/>
                        <a:t>Catalytic</a:t>
                      </a:r>
                      <a:r>
                        <a:rPr lang="en-ZA" sz="1400" baseline="0" dirty="0" smtClean="0"/>
                        <a:t> Leverage</a:t>
                      </a:r>
                      <a:endParaRPr lang="en-ZA" sz="1400" dirty="0"/>
                    </a:p>
                  </a:txBody>
                  <a:tcPr/>
                </a:tc>
              </a:tr>
              <a:tr h="370840">
                <a:tc>
                  <a:txBody>
                    <a:bodyPr/>
                    <a:lstStyle/>
                    <a:p>
                      <a:r>
                        <a:rPr lang="en-ZA" sz="1400" dirty="0" err="1" smtClean="0"/>
                        <a:t>Estab</a:t>
                      </a:r>
                      <a:r>
                        <a:rPr lang="en-ZA" sz="1400" dirty="0" smtClean="0"/>
                        <a:t>.</a:t>
                      </a:r>
                      <a:r>
                        <a:rPr lang="en-ZA" sz="1400" baseline="0" dirty="0" smtClean="0"/>
                        <a:t> of UNS</a:t>
                      </a:r>
                      <a:endParaRPr lang="en-ZA" sz="1400" dirty="0"/>
                    </a:p>
                  </a:txBody>
                  <a:tcPr/>
                </a:tc>
              </a:tr>
              <a:tr h="370840">
                <a:tc>
                  <a:txBody>
                    <a:bodyPr/>
                    <a:lstStyle/>
                    <a:p>
                      <a:r>
                        <a:rPr lang="en-ZA" sz="1400" dirty="0" smtClean="0"/>
                        <a:t>Precinct Planning</a:t>
                      </a:r>
                      <a:endParaRPr lang="en-ZA" sz="1400" dirty="0"/>
                    </a:p>
                  </a:txBody>
                  <a:tcPr/>
                </a:tc>
              </a:tr>
              <a:tr h="370840">
                <a:tc>
                  <a:txBody>
                    <a:bodyPr/>
                    <a:lstStyle/>
                    <a:p>
                      <a:r>
                        <a:rPr lang="en-ZA" sz="1400" dirty="0" smtClean="0"/>
                        <a:t>Well Managed Hubs</a:t>
                      </a:r>
                      <a:endParaRPr lang="en-ZA" sz="1400" dirty="0"/>
                    </a:p>
                  </a:txBody>
                  <a:tcPr/>
                </a:tc>
              </a:tr>
              <a:tr h="370840">
                <a:tc>
                  <a:txBody>
                    <a:bodyPr/>
                    <a:lstStyle/>
                    <a:p>
                      <a:r>
                        <a:rPr lang="en-ZA" sz="1400" dirty="0" smtClean="0"/>
                        <a:t>Stakeholder Engagement</a:t>
                      </a:r>
                      <a:r>
                        <a:rPr lang="en-ZA" sz="1400" baseline="0" dirty="0" smtClean="0"/>
                        <a:t> </a:t>
                      </a:r>
                      <a:endParaRPr lang="en-ZA" sz="1400" dirty="0"/>
                    </a:p>
                  </a:txBody>
                  <a:tcPr/>
                </a:tc>
              </a:tr>
            </a:tbl>
          </a:graphicData>
        </a:graphic>
      </p:graphicFrame>
      <p:cxnSp>
        <p:nvCxnSpPr>
          <p:cNvPr id="16" name="Straight Arrow Connector 15"/>
          <p:cNvCxnSpPr/>
          <p:nvPr/>
        </p:nvCxnSpPr>
        <p:spPr>
          <a:xfrm flipV="1">
            <a:off x="2411760" y="2708920"/>
            <a:ext cx="504056" cy="7920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4" name="Table 43"/>
          <p:cNvGraphicFramePr>
            <a:graphicFrameLocks noGrp="1"/>
          </p:cNvGraphicFramePr>
          <p:nvPr>
            <p:extLst>
              <p:ext uri="{D42A27DB-BD31-4B8C-83A1-F6EECF244321}">
                <p14:modId xmlns:p14="http://schemas.microsoft.com/office/powerpoint/2010/main" val="1900727852"/>
              </p:ext>
            </p:extLst>
          </p:nvPr>
        </p:nvGraphicFramePr>
        <p:xfrm>
          <a:off x="5652120" y="1758424"/>
          <a:ext cx="3384376" cy="1609725"/>
        </p:xfrm>
        <a:graphic>
          <a:graphicData uri="http://schemas.openxmlformats.org/drawingml/2006/table">
            <a:tbl>
              <a:tblPr firstRow="1" bandRow="1">
                <a:tableStyleId>{93296810-A885-4BE3-A3E7-6D5BEEA58F35}</a:tableStyleId>
              </a:tblPr>
              <a:tblGrid>
                <a:gridCol w="3384376"/>
              </a:tblGrid>
              <a:tr h="370840">
                <a:tc>
                  <a:txBody>
                    <a:bodyPr/>
                    <a:lstStyle/>
                    <a:p>
                      <a:r>
                        <a:rPr lang="en-ZA" dirty="0" smtClean="0"/>
                        <a:t>KPI</a:t>
                      </a:r>
                      <a:endParaRPr lang="en-ZA" dirty="0"/>
                    </a:p>
                  </a:txBody>
                  <a:tcP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Expenditure </a:t>
                      </a:r>
                      <a:r>
                        <a:rPr lang="en-ZA" sz="1600" kern="1200" dirty="0" smtClean="0">
                          <a:solidFill>
                            <a:schemeClr val="dk1"/>
                          </a:solidFill>
                          <a:latin typeface="+mn-lt"/>
                          <a:ea typeface="+mn-ea"/>
                          <a:cs typeface="+mn-cs"/>
                        </a:rPr>
                        <a:t>(Technical Assistance</a:t>
                      </a:r>
                      <a:r>
                        <a:rPr lang="en-ZA" sz="1600" kern="1200" dirty="0">
                          <a:solidFill>
                            <a:schemeClr val="dk1"/>
                          </a:solidFill>
                          <a:latin typeface="+mn-lt"/>
                          <a:ea typeface="+mn-ea"/>
                          <a:cs typeface="+mn-cs"/>
                        </a:rPr>
                        <a:t>) (</a:t>
                      </a:r>
                      <a:r>
                        <a:rPr lang="en-ZA" sz="1600" kern="1200" dirty="0" err="1">
                          <a:solidFill>
                            <a:schemeClr val="dk1"/>
                          </a:solidFill>
                          <a:latin typeface="+mn-lt"/>
                          <a:ea typeface="+mn-ea"/>
                          <a:cs typeface="+mn-cs"/>
                        </a:rPr>
                        <a:t>Rm</a:t>
                      </a:r>
                      <a:r>
                        <a:rPr lang="en-ZA" sz="1600" kern="1200" dirty="0">
                          <a:solidFill>
                            <a:schemeClr val="dk1"/>
                          </a:solidFill>
                          <a:latin typeface="+mn-lt"/>
                          <a:ea typeface="+mn-ea"/>
                          <a:cs typeface="+mn-cs"/>
                        </a:rPr>
                        <a:t>)</a:t>
                      </a:r>
                    </a:p>
                  </a:txBody>
                  <a:tcPr marL="9525" marR="9525" marT="9525" marB="0" anchor="ct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Expenditure </a:t>
                      </a:r>
                      <a:r>
                        <a:rPr lang="en-ZA" sz="1600" kern="1200" dirty="0" smtClean="0">
                          <a:solidFill>
                            <a:schemeClr val="dk1"/>
                          </a:solidFill>
                          <a:latin typeface="+mn-lt"/>
                          <a:ea typeface="+mn-ea"/>
                          <a:cs typeface="+mn-cs"/>
                        </a:rPr>
                        <a:t>(Capital Grant</a:t>
                      </a:r>
                      <a:r>
                        <a:rPr lang="en-ZA" sz="1600" kern="1200" dirty="0">
                          <a:solidFill>
                            <a:schemeClr val="dk1"/>
                          </a:solidFill>
                          <a:latin typeface="+mn-lt"/>
                          <a:ea typeface="+mn-ea"/>
                          <a:cs typeface="+mn-cs"/>
                        </a:rPr>
                        <a:t>) (</a:t>
                      </a:r>
                      <a:r>
                        <a:rPr lang="en-ZA" sz="1600" kern="1200" dirty="0" err="1">
                          <a:solidFill>
                            <a:schemeClr val="dk1"/>
                          </a:solidFill>
                          <a:latin typeface="+mn-lt"/>
                          <a:ea typeface="+mn-ea"/>
                          <a:cs typeface="+mn-cs"/>
                        </a:rPr>
                        <a:t>Rm</a:t>
                      </a:r>
                      <a:r>
                        <a:rPr lang="en-ZA" sz="1600" kern="1200" dirty="0">
                          <a:solidFill>
                            <a:schemeClr val="dk1"/>
                          </a:solidFill>
                          <a:latin typeface="+mn-lt"/>
                          <a:ea typeface="+mn-ea"/>
                          <a:cs typeface="+mn-cs"/>
                        </a:rPr>
                        <a:t>)</a:t>
                      </a:r>
                    </a:p>
                  </a:txBody>
                  <a:tcPr marL="9525" marR="9525" marT="9525" marB="0" anchor="ct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Expenditure (NDPG Total) (</a:t>
                      </a:r>
                      <a:r>
                        <a:rPr lang="en-ZA" sz="1600" kern="1200" dirty="0" err="1">
                          <a:solidFill>
                            <a:schemeClr val="dk1"/>
                          </a:solidFill>
                          <a:latin typeface="+mn-lt"/>
                          <a:ea typeface="+mn-ea"/>
                          <a:cs typeface="+mn-cs"/>
                        </a:rPr>
                        <a:t>Rm</a:t>
                      </a:r>
                      <a:r>
                        <a:rPr lang="en-ZA" sz="1600" kern="1200" dirty="0">
                          <a:solidFill>
                            <a:schemeClr val="dk1"/>
                          </a:solidFill>
                          <a:latin typeface="+mn-lt"/>
                          <a:ea typeface="+mn-ea"/>
                          <a:cs typeface="+mn-cs"/>
                        </a:rPr>
                        <a:t>)</a:t>
                      </a:r>
                    </a:p>
                  </a:txBody>
                  <a:tcPr marL="9525" marR="9525" marT="9525" marB="0" anchor="ctr"/>
                </a:tc>
              </a:tr>
            </a:tbl>
          </a:graphicData>
        </a:graphic>
      </p:graphicFrame>
      <p:cxnSp>
        <p:nvCxnSpPr>
          <p:cNvPr id="23" name="Straight Arrow Connector 22"/>
          <p:cNvCxnSpPr/>
          <p:nvPr/>
        </p:nvCxnSpPr>
        <p:spPr>
          <a:xfrm flipV="1">
            <a:off x="5148064" y="2373660"/>
            <a:ext cx="504056" cy="3204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137388" y="2694072"/>
            <a:ext cx="514732" cy="5189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5137388" y="2694072"/>
            <a:ext cx="514732" cy="8685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ight Arrow 19"/>
          <p:cNvSpPr/>
          <p:nvPr/>
        </p:nvSpPr>
        <p:spPr>
          <a:xfrm>
            <a:off x="-216024" y="3140968"/>
            <a:ext cx="432048" cy="36004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a:p>
        </p:txBody>
      </p:sp>
      <p:sp>
        <p:nvSpPr>
          <p:cNvPr id="13" name="Rounded Rectangle 12"/>
          <p:cNvSpPr/>
          <p:nvPr/>
        </p:nvSpPr>
        <p:spPr>
          <a:xfrm>
            <a:off x="3131840" y="6021288"/>
            <a:ext cx="2952328" cy="648072"/>
          </a:xfrm>
          <a:prstGeom prst="roundRect">
            <a:avLst/>
          </a:prstGeom>
          <a:solidFill>
            <a:srgbClr val="AD8C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Grant Financial Performance</a:t>
            </a:r>
            <a:endParaRPr lang="en-ZA" sz="2000" dirty="0"/>
          </a:p>
        </p:txBody>
      </p:sp>
    </p:spTree>
    <p:extLst>
      <p:ext uri="{BB962C8B-B14F-4D97-AF65-F5344CB8AC3E}">
        <p14:creationId xmlns:p14="http://schemas.microsoft.com/office/powerpoint/2010/main" val="18310026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NDP’s Key Performance Indicators (KPI’s)</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12</a:t>
            </a:fld>
            <a:endParaRPr lang="en-ZA">
              <a:solidFill>
                <a:prstClr val="black">
                  <a:tint val="75000"/>
                </a:prstClr>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2837962253"/>
              </p:ext>
            </p:extLst>
          </p:nvPr>
        </p:nvGraphicFramePr>
        <p:xfrm>
          <a:off x="179512" y="1772816"/>
          <a:ext cx="2232248" cy="2661920"/>
        </p:xfrm>
        <a:graphic>
          <a:graphicData uri="http://schemas.openxmlformats.org/drawingml/2006/table">
            <a:tbl>
              <a:tblPr firstRow="1" bandRow="1">
                <a:tableStyleId>{5C22544A-7EE6-4342-B048-85BDC9FD1C3A}</a:tableStyleId>
              </a:tblPr>
              <a:tblGrid>
                <a:gridCol w="2232248"/>
              </a:tblGrid>
              <a:tr h="370840">
                <a:tc>
                  <a:txBody>
                    <a:bodyPr/>
                    <a:lstStyle/>
                    <a:p>
                      <a:r>
                        <a:rPr lang="en-ZA" baseline="0" dirty="0" smtClean="0"/>
                        <a:t>SOURCE</a:t>
                      </a:r>
                      <a:endParaRPr lang="en-ZA" dirty="0"/>
                    </a:p>
                  </a:txBody>
                  <a:tcPr/>
                </a:tc>
              </a:tr>
              <a:tr h="370840">
                <a:tc>
                  <a:txBody>
                    <a:bodyPr/>
                    <a:lstStyle/>
                    <a:p>
                      <a:r>
                        <a:rPr lang="en-ZA" dirty="0" smtClean="0"/>
                        <a:t>ENE / AENE</a:t>
                      </a:r>
                      <a:endParaRPr lang="en-ZA" dirty="0"/>
                    </a:p>
                  </a:txBody>
                  <a:tcPr/>
                </a:tc>
              </a:tr>
              <a:tr h="370840">
                <a:tc>
                  <a:txBody>
                    <a:bodyPr/>
                    <a:lstStyle/>
                    <a:p>
                      <a:r>
                        <a:rPr lang="en-ZA" dirty="0" smtClean="0"/>
                        <a:t>NT Strategic Plan</a:t>
                      </a:r>
                    </a:p>
                    <a:p>
                      <a:pPr marL="0" marR="0" indent="0" algn="l" defTabSz="914400" rtl="0" eaLnBrk="1" fontAlgn="auto" latinLnBrk="0" hangingPunct="1">
                        <a:lnSpc>
                          <a:spcPct val="100000"/>
                        </a:lnSpc>
                        <a:spcBef>
                          <a:spcPts val="0"/>
                        </a:spcBef>
                        <a:spcAft>
                          <a:spcPts val="0"/>
                        </a:spcAft>
                        <a:buClrTx/>
                        <a:buSzTx/>
                        <a:buFontTx/>
                        <a:buNone/>
                        <a:tabLst/>
                        <a:defRPr/>
                      </a:pPr>
                      <a:r>
                        <a:rPr lang="en-ZA" dirty="0" smtClean="0"/>
                        <a:t>NT Annual Report</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dirty="0" smtClean="0"/>
                        <a:t>NT Annual Report (APP)</a:t>
                      </a:r>
                    </a:p>
                  </a:txBody>
                  <a:tcPr/>
                </a:tc>
              </a:tr>
              <a:tr h="370840">
                <a:tc>
                  <a:txBody>
                    <a:bodyPr/>
                    <a:lstStyle/>
                    <a:p>
                      <a:r>
                        <a:rPr lang="en-ZA" dirty="0" smtClean="0"/>
                        <a:t>NDP Business Plan (New)</a:t>
                      </a:r>
                      <a:endParaRPr lang="en-ZA" dirty="0"/>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682370810"/>
              </p:ext>
            </p:extLst>
          </p:nvPr>
        </p:nvGraphicFramePr>
        <p:xfrm>
          <a:off x="2915816" y="1772816"/>
          <a:ext cx="2232248" cy="2966720"/>
        </p:xfrm>
        <a:graphic>
          <a:graphicData uri="http://schemas.openxmlformats.org/drawingml/2006/table">
            <a:tbl>
              <a:tblPr firstRow="1" bandRow="1">
                <a:tableStyleId>{21E4AEA4-8DFA-4A89-87EB-49C32662AFE0}</a:tableStyleId>
              </a:tblPr>
              <a:tblGrid>
                <a:gridCol w="2232248"/>
              </a:tblGrid>
              <a:tr h="370840">
                <a:tc>
                  <a:txBody>
                    <a:bodyPr/>
                    <a:lstStyle/>
                    <a:p>
                      <a:r>
                        <a:rPr lang="en-ZA" dirty="0" smtClean="0"/>
                        <a:t>KPA</a:t>
                      </a:r>
                      <a:endParaRPr lang="en-ZA" dirty="0"/>
                    </a:p>
                  </a:txBody>
                  <a:tcPr/>
                </a:tc>
              </a:tr>
              <a:tr h="370840">
                <a:tc>
                  <a:txBody>
                    <a:bodyPr/>
                    <a:lstStyle/>
                    <a:p>
                      <a:r>
                        <a:rPr lang="en-ZA" sz="1400" dirty="0" smtClean="0"/>
                        <a:t>Programme Planning</a:t>
                      </a:r>
                      <a:endParaRPr lang="en-ZA" sz="1400" dirty="0"/>
                    </a:p>
                  </a:txBody>
                  <a:tcPr/>
                </a:tc>
              </a:tr>
              <a:tr h="370840">
                <a:tc>
                  <a:txBody>
                    <a:bodyPr/>
                    <a:lstStyle/>
                    <a:p>
                      <a:r>
                        <a:rPr lang="en-ZA" sz="1400" dirty="0" smtClean="0"/>
                        <a:t>Project Implementation</a:t>
                      </a:r>
                    </a:p>
                  </a:txBody>
                  <a:tcPr/>
                </a:tc>
              </a:tr>
              <a:tr h="370840">
                <a:tc>
                  <a:txBody>
                    <a:bodyPr/>
                    <a:lstStyle/>
                    <a:p>
                      <a:r>
                        <a:rPr lang="en-ZA" sz="1400" dirty="0" smtClean="0"/>
                        <a:t>Catalytic</a:t>
                      </a:r>
                      <a:r>
                        <a:rPr lang="en-ZA" sz="1400" baseline="0" dirty="0" smtClean="0"/>
                        <a:t> Leverage</a:t>
                      </a:r>
                      <a:endParaRPr lang="en-ZA" sz="1400" dirty="0"/>
                    </a:p>
                  </a:txBody>
                  <a:tcPr/>
                </a:tc>
              </a:tr>
              <a:tr h="370840">
                <a:tc>
                  <a:txBody>
                    <a:bodyPr/>
                    <a:lstStyle/>
                    <a:p>
                      <a:r>
                        <a:rPr lang="en-ZA" sz="1400" dirty="0" err="1" smtClean="0"/>
                        <a:t>Estab</a:t>
                      </a:r>
                      <a:r>
                        <a:rPr lang="en-ZA" sz="1400" dirty="0" smtClean="0"/>
                        <a:t>.</a:t>
                      </a:r>
                      <a:r>
                        <a:rPr lang="en-ZA" sz="1400" baseline="0" dirty="0" smtClean="0"/>
                        <a:t> of UNS</a:t>
                      </a:r>
                      <a:endParaRPr lang="en-ZA" sz="1400" dirty="0"/>
                    </a:p>
                  </a:txBody>
                  <a:tcPr/>
                </a:tc>
              </a:tr>
              <a:tr h="370840">
                <a:tc>
                  <a:txBody>
                    <a:bodyPr/>
                    <a:lstStyle/>
                    <a:p>
                      <a:r>
                        <a:rPr lang="en-ZA" sz="1400" dirty="0" smtClean="0"/>
                        <a:t>Precinct Planning</a:t>
                      </a:r>
                      <a:endParaRPr lang="en-ZA" sz="1400" dirty="0"/>
                    </a:p>
                  </a:txBody>
                  <a:tcPr/>
                </a:tc>
              </a:tr>
              <a:tr h="370840">
                <a:tc>
                  <a:txBody>
                    <a:bodyPr/>
                    <a:lstStyle/>
                    <a:p>
                      <a:r>
                        <a:rPr lang="en-ZA" sz="1400" dirty="0" smtClean="0"/>
                        <a:t>Well Managed Hubs</a:t>
                      </a:r>
                      <a:endParaRPr lang="en-ZA" sz="1400" dirty="0"/>
                    </a:p>
                  </a:txBody>
                  <a:tcPr/>
                </a:tc>
              </a:tr>
              <a:tr h="370840">
                <a:tc>
                  <a:txBody>
                    <a:bodyPr/>
                    <a:lstStyle/>
                    <a:p>
                      <a:r>
                        <a:rPr lang="en-ZA" sz="1400" dirty="0" smtClean="0"/>
                        <a:t>Stakeholder Engagement</a:t>
                      </a:r>
                      <a:r>
                        <a:rPr lang="en-ZA" sz="1400" baseline="0" dirty="0" smtClean="0"/>
                        <a:t> </a:t>
                      </a:r>
                      <a:endParaRPr lang="en-ZA" sz="1400" dirty="0"/>
                    </a:p>
                  </a:txBody>
                  <a:tcPr/>
                </a:tc>
              </a:tr>
            </a:tbl>
          </a:graphicData>
        </a:graphic>
      </p:graphicFrame>
      <p:cxnSp>
        <p:nvCxnSpPr>
          <p:cNvPr id="16" name="Straight Arrow Connector 15"/>
          <p:cNvCxnSpPr/>
          <p:nvPr/>
        </p:nvCxnSpPr>
        <p:spPr>
          <a:xfrm flipV="1">
            <a:off x="2411760" y="2276872"/>
            <a:ext cx="504056" cy="158417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4" name="Table 43"/>
          <p:cNvGraphicFramePr>
            <a:graphicFrameLocks noGrp="1"/>
          </p:cNvGraphicFramePr>
          <p:nvPr>
            <p:extLst>
              <p:ext uri="{D42A27DB-BD31-4B8C-83A1-F6EECF244321}">
                <p14:modId xmlns:p14="http://schemas.microsoft.com/office/powerpoint/2010/main" val="3821580476"/>
              </p:ext>
            </p:extLst>
          </p:nvPr>
        </p:nvGraphicFramePr>
        <p:xfrm>
          <a:off x="5652120" y="1758424"/>
          <a:ext cx="3384376" cy="3293745"/>
        </p:xfrm>
        <a:graphic>
          <a:graphicData uri="http://schemas.openxmlformats.org/drawingml/2006/table">
            <a:tbl>
              <a:tblPr firstRow="1" bandRow="1">
                <a:tableStyleId>{93296810-A885-4BE3-A3E7-6D5BEEA58F35}</a:tableStyleId>
              </a:tblPr>
              <a:tblGrid>
                <a:gridCol w="3384376"/>
              </a:tblGrid>
              <a:tr h="370840">
                <a:tc>
                  <a:txBody>
                    <a:bodyPr/>
                    <a:lstStyle/>
                    <a:p>
                      <a:r>
                        <a:rPr lang="en-ZA" dirty="0" smtClean="0"/>
                        <a:t>KPI</a:t>
                      </a:r>
                      <a:endParaRPr lang="en-ZA" dirty="0"/>
                    </a:p>
                  </a:txBody>
                  <a:tcPr/>
                </a:tc>
              </a:tr>
              <a:tr h="370840">
                <a:tc>
                  <a:txBody>
                    <a:bodyPr/>
                    <a:lstStyle/>
                    <a:p>
                      <a:pPr algn="l" fontAlgn="ctr"/>
                      <a:r>
                        <a:rPr lang="en-ZA" sz="1400" kern="1200" dirty="0">
                          <a:solidFill>
                            <a:schemeClr val="dk1"/>
                          </a:solidFill>
                          <a:latin typeface="+mn-lt"/>
                          <a:ea typeface="+mn-ea"/>
                          <a:cs typeface="+mn-cs"/>
                        </a:rPr>
                        <a:t>Total number of executive engagements completed </a:t>
                      </a:r>
                      <a:r>
                        <a:rPr lang="en-ZA" sz="1400" kern="1200" dirty="0" smtClean="0">
                          <a:solidFill>
                            <a:schemeClr val="dk1"/>
                          </a:solidFill>
                          <a:latin typeface="+mn-lt"/>
                          <a:ea typeface="+mn-ea"/>
                          <a:cs typeface="+mn-cs"/>
                        </a:rPr>
                        <a:t>(</a:t>
                      </a:r>
                      <a:r>
                        <a:rPr lang="en-ZA" sz="1400" kern="1200" dirty="0">
                          <a:solidFill>
                            <a:schemeClr val="dk1"/>
                          </a:solidFill>
                          <a:latin typeface="+mn-lt"/>
                          <a:ea typeface="+mn-ea"/>
                          <a:cs typeface="+mn-cs"/>
                        </a:rPr>
                        <a:t>Council Res / MOA)</a:t>
                      </a:r>
                    </a:p>
                  </a:txBody>
                  <a:tcPr marL="9525" marR="9525" marT="9525" marB="0" anchor="ctr"/>
                </a:tc>
              </a:tr>
              <a:tr h="370840">
                <a:tc>
                  <a:txBody>
                    <a:bodyPr/>
                    <a:lstStyle/>
                    <a:p>
                      <a:pPr algn="l" fontAlgn="ctr"/>
                      <a:r>
                        <a:rPr lang="en-ZA" sz="1400" kern="1200" dirty="0">
                          <a:solidFill>
                            <a:schemeClr val="dk1"/>
                          </a:solidFill>
                          <a:latin typeface="+mn-lt"/>
                          <a:ea typeface="+mn-ea"/>
                          <a:cs typeface="+mn-cs"/>
                        </a:rPr>
                        <a:t>Total number of approved / revised Urban Network  Plans (cumulative) </a:t>
                      </a:r>
                    </a:p>
                  </a:txBody>
                  <a:tcPr marL="9525" marR="9525" marT="9525" marB="0" anchor="ctr"/>
                </a:tc>
              </a:tr>
              <a:tr h="370840">
                <a:tc>
                  <a:txBody>
                    <a:bodyPr/>
                    <a:lstStyle/>
                    <a:p>
                      <a:pPr algn="l" fontAlgn="ctr"/>
                      <a:r>
                        <a:rPr lang="en-ZA" sz="1400" kern="1200" dirty="0">
                          <a:solidFill>
                            <a:schemeClr val="dk1"/>
                          </a:solidFill>
                          <a:latin typeface="+mn-lt"/>
                          <a:ea typeface="+mn-ea"/>
                          <a:cs typeface="+mn-cs"/>
                        </a:rPr>
                        <a:t>Total number of approved Precinct  Plans (Urban Hubs)  (cumulative) </a:t>
                      </a:r>
                    </a:p>
                  </a:txBody>
                  <a:tcPr marL="9525" marR="9525" marT="9525" marB="0" anchor="ctr"/>
                </a:tc>
              </a:tr>
              <a:tr h="370840">
                <a:tc>
                  <a:txBody>
                    <a:bodyPr/>
                    <a:lstStyle/>
                    <a:p>
                      <a:pPr algn="l" fontAlgn="ctr"/>
                      <a:r>
                        <a:rPr lang="en-ZA" sz="1400" kern="1200" dirty="0">
                          <a:solidFill>
                            <a:schemeClr val="dk1"/>
                          </a:solidFill>
                          <a:latin typeface="+mn-lt"/>
                          <a:ea typeface="+mn-ea"/>
                          <a:cs typeface="+mn-cs"/>
                        </a:rPr>
                        <a:t>No of approved projects in construction (as % of gazette)</a:t>
                      </a:r>
                    </a:p>
                  </a:txBody>
                  <a:tcPr marL="9525" marR="9525" marT="9525" marB="0" anchor="ctr"/>
                </a:tc>
              </a:tr>
              <a:tr h="370840">
                <a:tc>
                  <a:txBody>
                    <a:bodyPr/>
                    <a:lstStyle/>
                    <a:p>
                      <a:pPr algn="l" fontAlgn="ctr"/>
                      <a:r>
                        <a:rPr lang="en-ZA" sz="1400" kern="1200" dirty="0">
                          <a:solidFill>
                            <a:schemeClr val="dk1"/>
                          </a:solidFill>
                          <a:latin typeface="+mn-lt"/>
                          <a:ea typeface="+mn-ea"/>
                          <a:cs typeface="+mn-cs"/>
                        </a:rPr>
                        <a:t>Total number of Precincts  (Urban Hubs) Commenced</a:t>
                      </a:r>
                    </a:p>
                  </a:txBody>
                  <a:tcPr marL="9525" marR="9525" marT="9525" marB="0" anchor="ctr"/>
                </a:tc>
              </a:tr>
              <a:tr h="370840">
                <a:tc>
                  <a:txBody>
                    <a:bodyPr/>
                    <a:lstStyle/>
                    <a:p>
                      <a:pPr algn="l" fontAlgn="ctr"/>
                      <a:r>
                        <a:rPr lang="en-ZA" sz="1400" kern="1200">
                          <a:solidFill>
                            <a:schemeClr val="dk1"/>
                          </a:solidFill>
                          <a:latin typeface="+mn-lt"/>
                          <a:ea typeface="+mn-ea"/>
                          <a:cs typeface="+mn-cs"/>
                        </a:rPr>
                        <a:t>Total number of Partnerships concluded</a:t>
                      </a:r>
                    </a:p>
                  </a:txBody>
                  <a:tcPr marL="9525" marR="9525" marT="9525" marB="0" anchor="ctr"/>
                </a:tc>
              </a:tr>
              <a:tr h="370840">
                <a:tc>
                  <a:txBody>
                    <a:bodyPr/>
                    <a:lstStyle/>
                    <a:p>
                      <a:pPr algn="l" fontAlgn="ctr"/>
                      <a:r>
                        <a:rPr lang="en-ZA" sz="1400" kern="1200" dirty="0">
                          <a:solidFill>
                            <a:schemeClr val="dk1"/>
                          </a:solidFill>
                          <a:latin typeface="+mn-lt"/>
                          <a:ea typeface="+mn-ea"/>
                          <a:cs typeface="+mn-cs"/>
                        </a:rPr>
                        <a:t>Financial Leverage</a:t>
                      </a:r>
                    </a:p>
                  </a:txBody>
                  <a:tcPr marL="9525" marR="9525" marT="9525" marB="0" anchor="ctr"/>
                </a:tc>
              </a:tr>
            </a:tbl>
          </a:graphicData>
        </a:graphic>
      </p:graphicFrame>
      <p:cxnSp>
        <p:nvCxnSpPr>
          <p:cNvPr id="23" name="Straight Arrow Connector 22"/>
          <p:cNvCxnSpPr/>
          <p:nvPr/>
        </p:nvCxnSpPr>
        <p:spPr>
          <a:xfrm flipV="1">
            <a:off x="5148064" y="2373660"/>
            <a:ext cx="504056" cy="108829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5148064" y="3212976"/>
            <a:ext cx="504056" cy="6120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5137388" y="2373660"/>
            <a:ext cx="514732" cy="4072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2411760" y="2694072"/>
            <a:ext cx="504056" cy="116697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2411760" y="3062868"/>
            <a:ext cx="504056" cy="7981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2411760" y="3461958"/>
            <a:ext cx="504056" cy="3990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2411760" y="3789040"/>
            <a:ext cx="504056" cy="720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2411760" y="3861048"/>
            <a:ext cx="504056" cy="2880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2411760" y="3861048"/>
            <a:ext cx="504056" cy="7200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5104993" y="2694072"/>
            <a:ext cx="547127" cy="96743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5121190" y="3068960"/>
            <a:ext cx="530930" cy="18722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V="1">
            <a:off x="5128431" y="4509120"/>
            <a:ext cx="523689" cy="9534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V="1">
            <a:off x="5138247" y="4101408"/>
            <a:ext cx="523689" cy="9534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ight Arrow 37"/>
          <p:cNvSpPr/>
          <p:nvPr/>
        </p:nvSpPr>
        <p:spPr>
          <a:xfrm>
            <a:off x="-216024" y="3933056"/>
            <a:ext cx="432048" cy="36004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a:p>
        </p:txBody>
      </p:sp>
      <p:sp>
        <p:nvSpPr>
          <p:cNvPr id="26" name="Rounded Rectangle 25"/>
          <p:cNvSpPr/>
          <p:nvPr/>
        </p:nvSpPr>
        <p:spPr>
          <a:xfrm>
            <a:off x="6012160" y="6021288"/>
            <a:ext cx="2952328" cy="648072"/>
          </a:xfrm>
          <a:prstGeom prst="roundRect">
            <a:avLst/>
          </a:prstGeom>
          <a:solidFill>
            <a:srgbClr val="E285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Urban Network Strategy Performance</a:t>
            </a:r>
            <a:endParaRPr lang="en-ZA" sz="2000" dirty="0"/>
          </a:p>
        </p:txBody>
      </p:sp>
    </p:spTree>
    <p:extLst>
      <p:ext uri="{BB962C8B-B14F-4D97-AF65-F5344CB8AC3E}">
        <p14:creationId xmlns:p14="http://schemas.microsoft.com/office/powerpoint/2010/main" val="7006048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NDP’s Key Performance Indicators (KPI’s)</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13</a:t>
            </a:fld>
            <a:endParaRPr lang="en-ZA">
              <a:solidFill>
                <a:prstClr val="black">
                  <a:tint val="75000"/>
                </a:prstClr>
              </a:solidFill>
            </a:endParaRPr>
          </a:p>
        </p:txBody>
      </p:sp>
      <p:graphicFrame>
        <p:nvGraphicFramePr>
          <p:cNvPr id="44" name="Table 43"/>
          <p:cNvGraphicFramePr>
            <a:graphicFrameLocks noGrp="1"/>
          </p:cNvGraphicFramePr>
          <p:nvPr>
            <p:extLst>
              <p:ext uri="{D42A27DB-BD31-4B8C-83A1-F6EECF244321}">
                <p14:modId xmlns:p14="http://schemas.microsoft.com/office/powerpoint/2010/main" val="1895835210"/>
              </p:ext>
            </p:extLst>
          </p:nvPr>
        </p:nvGraphicFramePr>
        <p:xfrm>
          <a:off x="72007" y="2007535"/>
          <a:ext cx="8964489" cy="3797729"/>
        </p:xfrm>
        <a:graphic>
          <a:graphicData uri="http://schemas.openxmlformats.org/drawingml/2006/table">
            <a:tbl>
              <a:tblPr firstRow="1" bandRow="1">
                <a:tableStyleId>{93296810-A885-4BE3-A3E7-6D5BEEA58F35}</a:tableStyleId>
              </a:tblPr>
              <a:tblGrid>
                <a:gridCol w="3447369"/>
                <a:gridCol w="919520"/>
                <a:gridCol w="919520"/>
                <a:gridCol w="919520"/>
                <a:gridCol w="919520"/>
                <a:gridCol w="919520"/>
                <a:gridCol w="919520"/>
              </a:tblGrid>
              <a:tr h="391621">
                <a:tc>
                  <a:txBody>
                    <a:bodyPr/>
                    <a:lstStyle/>
                    <a:p>
                      <a:r>
                        <a:rPr lang="en-ZA" dirty="0" smtClean="0"/>
                        <a:t>KPI</a:t>
                      </a:r>
                      <a:endParaRPr lang="en-ZA" dirty="0"/>
                    </a:p>
                  </a:txBody>
                  <a:tcPr/>
                </a:tc>
                <a:tc>
                  <a:txBody>
                    <a:bodyPr/>
                    <a:lstStyle/>
                    <a:p>
                      <a:r>
                        <a:rPr lang="en-ZA" dirty="0" smtClean="0"/>
                        <a:t>TYPE</a:t>
                      </a:r>
                      <a:endParaRPr lang="en-ZA" dirty="0"/>
                    </a:p>
                  </a:txBody>
                  <a:tcPr/>
                </a:tc>
                <a:tc>
                  <a:txBody>
                    <a:bodyPr/>
                    <a:lstStyle/>
                    <a:p>
                      <a:pPr algn="ctr"/>
                      <a:r>
                        <a:rPr lang="en-ZA" dirty="0" smtClean="0"/>
                        <a:t>Q1</a:t>
                      </a:r>
                      <a:endParaRPr lang="en-ZA" dirty="0"/>
                    </a:p>
                  </a:txBody>
                  <a:tcPr anchor="ctr"/>
                </a:tc>
                <a:tc>
                  <a:txBody>
                    <a:bodyPr/>
                    <a:lstStyle/>
                    <a:p>
                      <a:pPr algn="ctr"/>
                      <a:r>
                        <a:rPr lang="en-ZA" dirty="0" smtClean="0"/>
                        <a:t>Q2</a:t>
                      </a:r>
                      <a:endParaRPr lang="en-ZA" dirty="0"/>
                    </a:p>
                  </a:txBody>
                  <a:tcPr anchor="ctr"/>
                </a:tc>
                <a:tc>
                  <a:txBody>
                    <a:bodyPr/>
                    <a:lstStyle/>
                    <a:p>
                      <a:pPr algn="ctr"/>
                      <a:r>
                        <a:rPr lang="en-ZA" dirty="0" smtClean="0"/>
                        <a:t>Q3</a:t>
                      </a:r>
                      <a:endParaRPr lang="en-ZA" dirty="0"/>
                    </a:p>
                  </a:txBody>
                  <a:tcPr anchor="ctr"/>
                </a:tc>
                <a:tc>
                  <a:txBody>
                    <a:bodyPr/>
                    <a:lstStyle/>
                    <a:p>
                      <a:pPr algn="ctr"/>
                      <a:r>
                        <a:rPr lang="en-ZA" dirty="0" smtClean="0"/>
                        <a:t>Q4</a:t>
                      </a:r>
                      <a:endParaRPr lang="en-ZA" dirty="0"/>
                    </a:p>
                  </a:txBody>
                  <a:tcPr anchor="ctr"/>
                </a:tc>
                <a:tc>
                  <a:txBody>
                    <a:bodyPr/>
                    <a:lstStyle/>
                    <a:p>
                      <a:pPr algn="ctr"/>
                      <a:r>
                        <a:rPr lang="en-ZA" sz="1200" dirty="0" smtClean="0">
                          <a:solidFill>
                            <a:schemeClr val="tx1"/>
                          </a:solidFill>
                        </a:rPr>
                        <a:t>ANNUAL</a:t>
                      </a:r>
                      <a:endParaRPr lang="en-ZA" sz="1200" dirty="0">
                        <a:solidFill>
                          <a:schemeClr val="tx1"/>
                        </a:solidFill>
                      </a:endParaRPr>
                    </a:p>
                  </a:txBody>
                  <a:tcPr anchor="ctr">
                    <a:solidFill>
                      <a:schemeClr val="bg2">
                        <a:lumMod val="90000"/>
                      </a:schemeClr>
                    </a:solidFill>
                  </a:tcPr>
                </a:tc>
              </a:tr>
              <a:tr h="460691">
                <a:tc>
                  <a:txBody>
                    <a:bodyPr/>
                    <a:lstStyle/>
                    <a:p>
                      <a:pPr marL="0" algn="l" defTabSz="914400" rtl="0" eaLnBrk="1" fontAlgn="ctr" latinLnBrk="0" hangingPunct="1"/>
                      <a:r>
                        <a:rPr lang="en-ZA" sz="1400" kern="1200" dirty="0">
                          <a:solidFill>
                            <a:schemeClr val="dk1"/>
                          </a:solidFill>
                          <a:latin typeface="+mn-lt"/>
                          <a:ea typeface="+mn-ea"/>
                          <a:cs typeface="+mn-cs"/>
                        </a:rPr>
                        <a:t>Total number of neighbourhood development partnership projects granted award status</a:t>
                      </a: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Cumulative</a:t>
                      </a:r>
                      <a:endParaRPr lang="en-ZA" sz="1100" kern="1200" dirty="0">
                        <a:solidFill>
                          <a:schemeClr val="dk1"/>
                        </a:solidFill>
                        <a:latin typeface="+mn-lt"/>
                        <a:ea typeface="+mn-ea"/>
                        <a:cs typeface="+mn-cs"/>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95</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95</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95</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95</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95</a:t>
                      </a:r>
                      <a:endParaRPr lang="en-ZA" sz="1400" kern="1200" dirty="0">
                        <a:solidFill>
                          <a:schemeClr val="dk1"/>
                        </a:solidFill>
                        <a:latin typeface="+mn-lt"/>
                        <a:ea typeface="+mn-ea"/>
                        <a:cs typeface="+mn-cs"/>
                      </a:endParaRPr>
                    </a:p>
                  </a:txBody>
                  <a:tcPr anchor="ctr">
                    <a:solidFill>
                      <a:schemeClr val="bg2">
                        <a:lumMod val="90000"/>
                      </a:schemeClr>
                    </a:solidFill>
                  </a:tcPr>
                </a:tc>
              </a:tr>
              <a:tr h="460691">
                <a:tc>
                  <a:txBody>
                    <a:bodyPr/>
                    <a:lstStyle/>
                    <a:p>
                      <a:pPr marL="0" algn="l" defTabSz="914400" rtl="0" eaLnBrk="1" fontAlgn="ctr" latinLnBrk="0" hangingPunct="1"/>
                      <a:r>
                        <a:rPr lang="en-ZA" sz="1400" kern="1200" dirty="0">
                          <a:solidFill>
                            <a:schemeClr val="dk1"/>
                          </a:solidFill>
                          <a:latin typeface="+mn-lt"/>
                          <a:ea typeface="+mn-ea"/>
                          <a:cs typeface="+mn-cs"/>
                        </a:rPr>
                        <a:t>Total number of neighbourhood development partnership projects under construction</a:t>
                      </a: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Per year / </a:t>
                      </a:r>
                    </a:p>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In year</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72</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80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85</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90</a:t>
                      </a:r>
                      <a:endParaRPr lang="en-ZA" sz="1400" kern="1200" dirty="0">
                        <a:solidFill>
                          <a:schemeClr val="dk1"/>
                        </a:solidFill>
                        <a:latin typeface="+mn-lt"/>
                        <a:ea typeface="+mn-ea"/>
                        <a:cs typeface="+mn-cs"/>
                      </a:endParaRPr>
                    </a:p>
                  </a:txBody>
                  <a:tcPr anchor="ctr">
                    <a:solidFill>
                      <a:schemeClr val="bg2">
                        <a:lumMod val="90000"/>
                      </a:schemeClr>
                    </a:solidFill>
                  </a:tcPr>
                </a:tc>
              </a:tr>
              <a:tr h="79909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Total number of neighbourhood development partnership projects approved (cumulative) </a:t>
                      </a:r>
                      <a:br>
                        <a:rPr lang="en-ZA" sz="1400" kern="1200" dirty="0" smtClean="0">
                          <a:solidFill>
                            <a:schemeClr val="dk1"/>
                          </a:solidFill>
                          <a:latin typeface="+mn-lt"/>
                          <a:ea typeface="+mn-ea"/>
                          <a:cs typeface="+mn-cs"/>
                        </a:rPr>
                      </a:br>
                      <a:r>
                        <a:rPr lang="en-ZA" sz="1400" kern="1200" dirty="0" smtClean="0">
                          <a:solidFill>
                            <a:schemeClr val="dk1"/>
                          </a:solidFill>
                          <a:latin typeface="+mn-lt"/>
                          <a:ea typeface="+mn-ea"/>
                          <a:cs typeface="+mn-cs"/>
                        </a:rPr>
                        <a:t>No of NDP Projects Approved</a:t>
                      </a: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Cumulative</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285</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290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295</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300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300</a:t>
                      </a:r>
                      <a:endParaRPr lang="en-ZA" sz="1400" kern="1200" dirty="0">
                        <a:solidFill>
                          <a:schemeClr val="dk1"/>
                        </a:solidFill>
                        <a:latin typeface="+mn-lt"/>
                        <a:ea typeface="+mn-ea"/>
                        <a:cs typeface="+mn-cs"/>
                      </a:endParaRPr>
                    </a:p>
                  </a:txBody>
                  <a:tcPr anchor="ctr">
                    <a:solidFill>
                      <a:schemeClr val="bg2">
                        <a:lumMod val="90000"/>
                      </a:schemeClr>
                    </a:solidFill>
                  </a:tcPr>
                </a:tc>
              </a:tr>
              <a:tr h="460691">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Total number of long-term urban regeneration programmes registered</a:t>
                      </a: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Defined  UN</a:t>
                      </a:r>
                    </a:p>
                    <a:p>
                      <a:pPr marL="0" algn="l" defTabSz="914400" rtl="0" eaLnBrk="1" fontAlgn="ctr" latinLnBrk="0" hangingPunct="1"/>
                      <a:r>
                        <a:rPr lang="en-ZA" sz="1100" kern="1200" dirty="0" smtClean="0">
                          <a:solidFill>
                            <a:schemeClr val="dk1"/>
                          </a:solidFill>
                          <a:latin typeface="+mn-lt"/>
                          <a:ea typeface="+mn-ea"/>
                          <a:cs typeface="+mn-cs"/>
                        </a:rPr>
                        <a:t>Per year</a:t>
                      </a:r>
                      <a:endParaRPr lang="en-ZA" sz="1100" kern="1200" dirty="0">
                        <a:solidFill>
                          <a:schemeClr val="dk1"/>
                        </a:solidFill>
                        <a:latin typeface="+mn-lt"/>
                        <a:ea typeface="+mn-ea"/>
                        <a:cs typeface="+mn-cs"/>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2</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3</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5</a:t>
                      </a:r>
                      <a:endParaRPr lang="en-ZA" sz="1400" kern="1200" dirty="0">
                        <a:solidFill>
                          <a:schemeClr val="dk1"/>
                        </a:solidFill>
                        <a:latin typeface="+mn-lt"/>
                        <a:ea typeface="+mn-ea"/>
                        <a:cs typeface="+mn-cs"/>
                      </a:endParaRPr>
                    </a:p>
                  </a:txBody>
                  <a:tcPr anchor="ctr">
                    <a:solidFill>
                      <a:schemeClr val="bg2">
                        <a:lumMod val="90000"/>
                      </a:schemeClr>
                    </a:solidFill>
                  </a:tcPr>
                </a:tc>
              </a:tr>
              <a:tr h="391621">
                <a:tc>
                  <a:txBody>
                    <a:bodyPr/>
                    <a:lstStyle/>
                    <a:p>
                      <a:pPr marL="0" algn="l" defTabSz="914400" rtl="0" eaLnBrk="1" fontAlgn="ctr" latinLnBrk="0" hangingPunct="1"/>
                      <a:r>
                        <a:rPr lang="en-ZA" sz="1400" kern="1200" dirty="0">
                          <a:solidFill>
                            <a:schemeClr val="dk1"/>
                          </a:solidFill>
                          <a:latin typeface="+mn-lt"/>
                          <a:ea typeface="+mn-ea"/>
                          <a:cs typeface="+mn-cs"/>
                        </a:rPr>
                        <a:t>Third party investment leverage per year</a:t>
                      </a: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Per year </a:t>
                      </a:r>
                      <a:endParaRPr lang="en-ZA" sz="1100" kern="1200" dirty="0">
                        <a:solidFill>
                          <a:schemeClr val="dk1"/>
                        </a:solidFill>
                        <a:latin typeface="+mn-lt"/>
                        <a:ea typeface="+mn-ea"/>
                        <a:cs typeface="+mn-cs"/>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R250m</a:t>
                      </a:r>
                      <a:endParaRPr lang="en-ZA" sz="12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R250m</a:t>
                      </a:r>
                      <a:endParaRPr lang="en-ZA" sz="12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R500m</a:t>
                      </a:r>
                      <a:endParaRPr lang="en-ZA" sz="1200" kern="1200" dirty="0">
                        <a:solidFill>
                          <a:schemeClr val="dk1"/>
                        </a:solidFill>
                        <a:latin typeface="+mn-lt"/>
                        <a:ea typeface="+mn-ea"/>
                        <a:cs typeface="+mn-cs"/>
                      </a:endParaRPr>
                    </a:p>
                  </a:txBody>
                  <a:tcPr anchor="ctr">
                    <a:solidFill>
                      <a:schemeClr val="bg2">
                        <a:lumMod val="90000"/>
                      </a:schemeClr>
                    </a:solidFill>
                  </a:tcPr>
                </a:tc>
              </a:tr>
              <a:tr h="391621">
                <a:tc>
                  <a:txBody>
                    <a:bodyPr/>
                    <a:lstStyle/>
                    <a:p>
                      <a:pPr marL="0" algn="l" defTabSz="914400" rtl="0" eaLnBrk="1" fontAlgn="ctr" latinLnBrk="0" hangingPunct="1"/>
                      <a:r>
                        <a:rPr lang="en-ZA" sz="1400" kern="1200" dirty="0" smtClean="0">
                          <a:solidFill>
                            <a:schemeClr val="dk1"/>
                          </a:solidFill>
                          <a:latin typeface="+mn-lt"/>
                          <a:ea typeface="+mn-ea"/>
                          <a:cs typeface="+mn-cs"/>
                        </a:rPr>
                        <a:t>Estimated third party investment leveraged</a:t>
                      </a:r>
                      <a:endParaRPr lang="en-ZA" sz="1400" kern="1200" dirty="0">
                        <a:solidFill>
                          <a:schemeClr val="dk1"/>
                        </a:solidFill>
                        <a:latin typeface="+mn-lt"/>
                        <a:ea typeface="+mn-ea"/>
                        <a:cs typeface="+mn-cs"/>
                      </a:endParaRP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Cumulative</a:t>
                      </a:r>
                      <a:endParaRPr lang="en-ZA" sz="1100" kern="1200" dirty="0">
                        <a:solidFill>
                          <a:schemeClr val="dk1"/>
                        </a:solidFill>
                        <a:latin typeface="+mn-lt"/>
                        <a:ea typeface="+mn-ea"/>
                        <a:cs typeface="+mn-cs"/>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R2000m</a:t>
                      </a:r>
                      <a:endParaRPr lang="en-ZA" sz="11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ZA" sz="11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ZA" sz="11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ZA" sz="11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R2000m</a:t>
                      </a:r>
                    </a:p>
                  </a:txBody>
                  <a:tcPr anchor="ctr">
                    <a:solidFill>
                      <a:schemeClr val="bg2">
                        <a:lumMod val="90000"/>
                      </a:schemeClr>
                    </a:solidFill>
                  </a:tcPr>
                </a:tc>
              </a:tr>
            </a:tbl>
          </a:graphicData>
        </a:graphic>
      </p:graphicFrame>
      <p:sp>
        <p:nvSpPr>
          <p:cNvPr id="3" name="TextBox 2"/>
          <p:cNvSpPr txBox="1"/>
          <p:nvPr/>
        </p:nvSpPr>
        <p:spPr>
          <a:xfrm>
            <a:off x="4427984" y="1627999"/>
            <a:ext cx="3600400" cy="338554"/>
          </a:xfrm>
          <a:prstGeom prst="rect">
            <a:avLst/>
          </a:prstGeom>
          <a:solidFill>
            <a:schemeClr val="accent5"/>
          </a:solidFill>
        </p:spPr>
        <p:txBody>
          <a:bodyPr wrap="square" rtlCol="0">
            <a:spAutoFit/>
          </a:bodyPr>
          <a:lstStyle/>
          <a:p>
            <a:pPr algn="ctr"/>
            <a:r>
              <a:rPr lang="en-ZA" sz="1600" b="1" dirty="0" smtClean="0">
                <a:solidFill>
                  <a:schemeClr val="bg1"/>
                </a:solidFill>
              </a:rPr>
              <a:t>Targets</a:t>
            </a:r>
            <a:endParaRPr lang="en-ZA" sz="1600" b="1" dirty="0">
              <a:solidFill>
                <a:schemeClr val="bg1"/>
              </a:solidFill>
            </a:endParaRPr>
          </a:p>
        </p:txBody>
      </p:sp>
      <p:sp>
        <p:nvSpPr>
          <p:cNvPr id="6" name="Rounded Rectangle 5"/>
          <p:cNvSpPr/>
          <p:nvPr/>
        </p:nvSpPr>
        <p:spPr>
          <a:xfrm>
            <a:off x="179512" y="6021288"/>
            <a:ext cx="295232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Programme Performance</a:t>
            </a:r>
            <a:endParaRPr lang="en-ZA" sz="2000" dirty="0"/>
          </a:p>
        </p:txBody>
      </p:sp>
    </p:spTree>
    <p:extLst>
      <p:ext uri="{BB962C8B-B14F-4D97-AF65-F5344CB8AC3E}">
        <p14:creationId xmlns:p14="http://schemas.microsoft.com/office/powerpoint/2010/main" val="1886425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NDP’s Key Performance Indicators (KPI’s)</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14</a:t>
            </a:fld>
            <a:endParaRPr lang="en-ZA">
              <a:solidFill>
                <a:prstClr val="black">
                  <a:tint val="75000"/>
                </a:prstClr>
              </a:solidFill>
            </a:endParaRPr>
          </a:p>
        </p:txBody>
      </p:sp>
      <p:graphicFrame>
        <p:nvGraphicFramePr>
          <p:cNvPr id="44" name="Table 43"/>
          <p:cNvGraphicFramePr>
            <a:graphicFrameLocks noGrp="1"/>
          </p:cNvGraphicFramePr>
          <p:nvPr>
            <p:extLst>
              <p:ext uri="{D42A27DB-BD31-4B8C-83A1-F6EECF244321}">
                <p14:modId xmlns:p14="http://schemas.microsoft.com/office/powerpoint/2010/main" val="4184244201"/>
              </p:ext>
            </p:extLst>
          </p:nvPr>
        </p:nvGraphicFramePr>
        <p:xfrm>
          <a:off x="35496" y="2041051"/>
          <a:ext cx="6205929" cy="3828509"/>
        </p:xfrm>
        <a:graphic>
          <a:graphicData uri="http://schemas.openxmlformats.org/drawingml/2006/table">
            <a:tbl>
              <a:tblPr firstRow="1" bandRow="1">
                <a:tableStyleId>{93296810-A885-4BE3-A3E7-6D5BEEA58F35}</a:tableStyleId>
              </a:tblPr>
              <a:tblGrid>
                <a:gridCol w="3447369"/>
                <a:gridCol w="919520"/>
                <a:gridCol w="919520"/>
                <a:gridCol w="919520"/>
              </a:tblGrid>
              <a:tr h="391621">
                <a:tc>
                  <a:txBody>
                    <a:bodyPr/>
                    <a:lstStyle/>
                    <a:p>
                      <a:r>
                        <a:rPr lang="en-ZA" dirty="0" smtClean="0"/>
                        <a:t>KPI</a:t>
                      </a:r>
                      <a:endParaRPr lang="en-ZA" dirty="0"/>
                    </a:p>
                  </a:txBody>
                  <a:tcPr/>
                </a:tc>
                <a:tc>
                  <a:txBody>
                    <a:bodyPr/>
                    <a:lstStyle/>
                    <a:p>
                      <a:r>
                        <a:rPr lang="en-ZA" dirty="0" smtClean="0"/>
                        <a:t>TYPE</a:t>
                      </a:r>
                      <a:endParaRPr lang="en-ZA" dirty="0"/>
                    </a:p>
                  </a:txBody>
                  <a:tcPr/>
                </a:tc>
                <a:tc>
                  <a:txBody>
                    <a:bodyPr/>
                    <a:lstStyle/>
                    <a:p>
                      <a:pPr algn="ctr"/>
                      <a:r>
                        <a:rPr lang="en-ZA" dirty="0" smtClean="0"/>
                        <a:t>Q1</a:t>
                      </a:r>
                      <a:endParaRPr lang="en-ZA" dirty="0"/>
                    </a:p>
                  </a:txBody>
                  <a:tcPr anchor="ctr"/>
                </a:tc>
                <a:tc>
                  <a:txBody>
                    <a:bodyPr/>
                    <a:lstStyle/>
                    <a:p>
                      <a:pPr algn="ctr"/>
                      <a:r>
                        <a:rPr lang="en-ZA" dirty="0" smtClean="0"/>
                        <a:t>Q2</a:t>
                      </a:r>
                      <a:endParaRPr lang="en-ZA" dirty="0"/>
                    </a:p>
                  </a:txBody>
                  <a:tcPr anchor="ctr"/>
                </a:tc>
              </a:tr>
              <a:tr h="460691">
                <a:tc>
                  <a:txBody>
                    <a:bodyPr/>
                    <a:lstStyle/>
                    <a:p>
                      <a:pPr marL="0" algn="l" defTabSz="914400" rtl="0" eaLnBrk="1" fontAlgn="ctr" latinLnBrk="0" hangingPunct="1"/>
                      <a:r>
                        <a:rPr lang="en-ZA" sz="1400" kern="1200" dirty="0">
                          <a:solidFill>
                            <a:schemeClr val="dk1"/>
                          </a:solidFill>
                          <a:latin typeface="+mn-lt"/>
                          <a:ea typeface="+mn-ea"/>
                          <a:cs typeface="+mn-cs"/>
                        </a:rPr>
                        <a:t>Total number of neighbourhood development partnership projects granted award status</a:t>
                      </a: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Cumulative</a:t>
                      </a:r>
                      <a:endParaRPr lang="en-ZA" sz="1100" kern="1200" dirty="0">
                        <a:solidFill>
                          <a:schemeClr val="dk1"/>
                        </a:solidFill>
                        <a:latin typeface="+mn-lt"/>
                        <a:ea typeface="+mn-ea"/>
                        <a:cs typeface="+mn-cs"/>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95</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95</a:t>
                      </a:r>
                      <a:endParaRPr lang="en-ZA" sz="1400" kern="1200" dirty="0">
                        <a:solidFill>
                          <a:schemeClr val="dk1"/>
                        </a:solidFill>
                        <a:latin typeface="+mn-lt"/>
                        <a:ea typeface="+mn-ea"/>
                        <a:cs typeface="+mn-cs"/>
                      </a:endParaRPr>
                    </a:p>
                  </a:txBody>
                  <a:tcPr anchor="ctr"/>
                </a:tc>
              </a:tr>
              <a:tr h="460691">
                <a:tc>
                  <a:txBody>
                    <a:bodyPr/>
                    <a:lstStyle/>
                    <a:p>
                      <a:pPr marL="0" algn="l" defTabSz="914400" rtl="0" eaLnBrk="1" fontAlgn="ctr" latinLnBrk="0" hangingPunct="1"/>
                      <a:r>
                        <a:rPr lang="en-ZA" sz="1400" kern="1200" dirty="0">
                          <a:solidFill>
                            <a:schemeClr val="dk1"/>
                          </a:solidFill>
                          <a:latin typeface="+mn-lt"/>
                          <a:ea typeface="+mn-ea"/>
                          <a:cs typeface="+mn-cs"/>
                        </a:rPr>
                        <a:t>Total number of neighbourhood development partnership projects under construction</a:t>
                      </a: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Per year / </a:t>
                      </a:r>
                    </a:p>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In year</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72</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80</a:t>
                      </a:r>
                      <a:endParaRPr lang="en-ZA" sz="1400" kern="1200" dirty="0">
                        <a:solidFill>
                          <a:schemeClr val="dk1"/>
                        </a:solidFill>
                        <a:latin typeface="+mn-lt"/>
                        <a:ea typeface="+mn-ea"/>
                        <a:cs typeface="+mn-cs"/>
                      </a:endParaRPr>
                    </a:p>
                  </a:txBody>
                  <a:tcPr anchor="ctr"/>
                </a:tc>
              </a:tr>
              <a:tr h="79909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Total number of neighbourhood development partnership projects approved (cumulative) </a:t>
                      </a:r>
                      <a:br>
                        <a:rPr lang="en-ZA" sz="1400" kern="1200" dirty="0" smtClean="0">
                          <a:solidFill>
                            <a:schemeClr val="dk1"/>
                          </a:solidFill>
                          <a:latin typeface="+mn-lt"/>
                          <a:ea typeface="+mn-ea"/>
                          <a:cs typeface="+mn-cs"/>
                        </a:rPr>
                      </a:br>
                      <a:r>
                        <a:rPr lang="en-ZA" sz="1400" kern="1200" dirty="0" smtClean="0">
                          <a:solidFill>
                            <a:schemeClr val="dk1"/>
                          </a:solidFill>
                          <a:latin typeface="+mn-lt"/>
                          <a:ea typeface="+mn-ea"/>
                          <a:cs typeface="+mn-cs"/>
                        </a:rPr>
                        <a:t>No of NDP Projects Approved</a:t>
                      </a: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Cumulative</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285</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290</a:t>
                      </a:r>
                      <a:endParaRPr lang="en-ZA" sz="1400" kern="1200" dirty="0">
                        <a:solidFill>
                          <a:schemeClr val="dk1"/>
                        </a:solidFill>
                        <a:latin typeface="+mn-lt"/>
                        <a:ea typeface="+mn-ea"/>
                        <a:cs typeface="+mn-cs"/>
                      </a:endParaRPr>
                    </a:p>
                  </a:txBody>
                  <a:tcPr anchor="ctr"/>
                </a:tc>
              </a:tr>
              <a:tr h="460691">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Total number of long-term urban regeneration programmes registered</a:t>
                      </a: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Defined UN Per year</a:t>
                      </a:r>
                      <a:endParaRPr lang="en-ZA" sz="1100" kern="1200" dirty="0">
                        <a:solidFill>
                          <a:schemeClr val="dk1"/>
                        </a:solidFill>
                        <a:latin typeface="+mn-lt"/>
                        <a:ea typeface="+mn-ea"/>
                        <a:cs typeface="+mn-cs"/>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0</a:t>
                      </a:r>
                      <a:endParaRPr lang="en-ZA" sz="1400" kern="1200" dirty="0">
                        <a:solidFill>
                          <a:schemeClr val="dk1"/>
                        </a:solidFill>
                        <a:latin typeface="+mn-lt"/>
                        <a:ea typeface="+mn-ea"/>
                        <a:cs typeface="+mn-cs"/>
                      </a:endParaRPr>
                    </a:p>
                  </a:txBody>
                  <a:tcPr anchor="ctr"/>
                </a:tc>
              </a:tr>
              <a:tr h="422401">
                <a:tc>
                  <a:txBody>
                    <a:bodyPr/>
                    <a:lstStyle/>
                    <a:p>
                      <a:pPr marL="0" algn="l" defTabSz="914400" rtl="0" eaLnBrk="1" fontAlgn="ctr" latinLnBrk="0" hangingPunct="1"/>
                      <a:r>
                        <a:rPr lang="en-ZA" sz="1400" kern="1200" dirty="0">
                          <a:solidFill>
                            <a:schemeClr val="dk1"/>
                          </a:solidFill>
                          <a:latin typeface="+mn-lt"/>
                          <a:ea typeface="+mn-ea"/>
                          <a:cs typeface="+mn-cs"/>
                        </a:rPr>
                        <a:t>Third party investment leverage per year</a:t>
                      </a: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Per year </a:t>
                      </a:r>
                      <a:endParaRPr lang="en-ZA" sz="1100" kern="1200" dirty="0">
                        <a:solidFill>
                          <a:schemeClr val="dk1"/>
                        </a:solidFill>
                        <a:latin typeface="+mn-lt"/>
                        <a:ea typeface="+mn-ea"/>
                        <a:cs typeface="+mn-cs"/>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0</a:t>
                      </a:r>
                      <a:endParaRPr lang="en-ZA" sz="1400" kern="1200" dirty="0">
                        <a:solidFill>
                          <a:schemeClr val="dk1"/>
                        </a:solidFill>
                        <a:latin typeface="+mn-lt"/>
                        <a:ea typeface="+mn-ea"/>
                        <a:cs typeface="+mn-cs"/>
                      </a:endParaRPr>
                    </a:p>
                  </a:txBody>
                  <a:tcPr anchor="ctr"/>
                </a:tc>
              </a:tr>
              <a:tr h="391621">
                <a:tc>
                  <a:txBody>
                    <a:bodyPr/>
                    <a:lstStyle/>
                    <a:p>
                      <a:pPr marL="0" algn="l" defTabSz="914400" rtl="0" eaLnBrk="1" fontAlgn="ctr" latinLnBrk="0" hangingPunct="1"/>
                      <a:r>
                        <a:rPr lang="en-ZA" sz="1400" kern="1200" dirty="0" smtClean="0">
                          <a:solidFill>
                            <a:schemeClr val="dk1"/>
                          </a:solidFill>
                          <a:latin typeface="+mn-lt"/>
                          <a:ea typeface="+mn-ea"/>
                          <a:cs typeface="+mn-cs"/>
                        </a:rPr>
                        <a:t>Estimated third party investment leveraged</a:t>
                      </a:r>
                      <a:endParaRPr lang="en-ZA" sz="1400" kern="1200" dirty="0">
                        <a:solidFill>
                          <a:schemeClr val="dk1"/>
                        </a:solidFill>
                        <a:latin typeface="+mn-lt"/>
                        <a:ea typeface="+mn-ea"/>
                        <a:cs typeface="+mn-cs"/>
                      </a:endParaRP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Cumulative</a:t>
                      </a:r>
                      <a:endParaRPr lang="en-ZA" sz="1100" kern="1200" dirty="0">
                        <a:solidFill>
                          <a:schemeClr val="dk1"/>
                        </a:solidFill>
                        <a:latin typeface="+mn-lt"/>
                        <a:ea typeface="+mn-ea"/>
                        <a:cs typeface="+mn-cs"/>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R2000m</a:t>
                      </a:r>
                      <a:endParaRPr lang="en-ZA" sz="11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ZA" sz="1100" kern="1200" dirty="0">
                        <a:solidFill>
                          <a:schemeClr val="dk1"/>
                        </a:solidFill>
                        <a:latin typeface="+mn-lt"/>
                        <a:ea typeface="+mn-ea"/>
                        <a:cs typeface="+mn-cs"/>
                      </a:endParaRPr>
                    </a:p>
                  </a:txBody>
                  <a:tcPr anchor="ct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179339898"/>
              </p:ext>
            </p:extLst>
          </p:nvPr>
        </p:nvGraphicFramePr>
        <p:xfrm>
          <a:off x="6280265" y="2021555"/>
          <a:ext cx="919520" cy="3816424"/>
        </p:xfrm>
        <a:graphic>
          <a:graphicData uri="http://schemas.openxmlformats.org/drawingml/2006/table">
            <a:tbl>
              <a:tblPr firstRow="1" bandRow="1">
                <a:tableStyleId>{3C2FFA5D-87B4-456A-9821-1D502468CF0F}</a:tableStyleId>
              </a:tblPr>
              <a:tblGrid>
                <a:gridCol w="919520"/>
              </a:tblGrid>
              <a:tr h="433921">
                <a:tc>
                  <a:txBody>
                    <a:bodyPr/>
                    <a:lstStyle/>
                    <a:p>
                      <a:pPr algn="ctr"/>
                      <a:r>
                        <a:rPr lang="en-ZA" dirty="0" smtClean="0"/>
                        <a:t>Q2</a:t>
                      </a:r>
                      <a:endParaRPr lang="en-ZA" dirty="0"/>
                    </a:p>
                  </a:txBody>
                  <a:tcPr anchor="ctr"/>
                </a:tc>
              </a:tr>
              <a:tr h="62670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95</a:t>
                      </a:r>
                      <a:endParaRPr lang="en-ZA" sz="1400" kern="1200" dirty="0">
                        <a:solidFill>
                          <a:schemeClr val="dk1"/>
                        </a:solidFill>
                        <a:latin typeface="+mn-lt"/>
                        <a:ea typeface="+mn-ea"/>
                        <a:cs typeface="+mn-cs"/>
                      </a:endParaRPr>
                    </a:p>
                  </a:txBody>
                  <a:tcPr anchor="ctr"/>
                </a:tc>
              </a:tr>
              <a:tr h="66756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60</a:t>
                      </a:r>
                      <a:endParaRPr lang="en-ZA" sz="1400" kern="1200" dirty="0">
                        <a:solidFill>
                          <a:schemeClr val="dk1"/>
                        </a:solidFill>
                        <a:latin typeface="+mn-lt"/>
                        <a:ea typeface="+mn-ea"/>
                        <a:cs typeface="+mn-cs"/>
                      </a:endParaRPr>
                    </a:p>
                  </a:txBody>
                  <a:tcPr anchor="ctr"/>
                </a:tc>
              </a:tr>
              <a:tr h="79208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260</a:t>
                      </a:r>
                      <a:endParaRPr lang="en-ZA" sz="1400" kern="1200" dirty="0">
                        <a:solidFill>
                          <a:schemeClr val="dk1"/>
                        </a:solidFill>
                        <a:latin typeface="+mn-lt"/>
                        <a:ea typeface="+mn-ea"/>
                        <a:cs typeface="+mn-cs"/>
                      </a:endParaRPr>
                    </a:p>
                  </a:txBody>
                  <a:tcPr anchor="ctr"/>
                </a:tc>
              </a:tr>
              <a:tr h="50405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0</a:t>
                      </a:r>
                      <a:endParaRPr lang="en-ZA" sz="1400" kern="1200" dirty="0">
                        <a:solidFill>
                          <a:schemeClr val="dk1"/>
                        </a:solidFill>
                        <a:latin typeface="+mn-lt"/>
                        <a:ea typeface="+mn-ea"/>
                        <a:cs typeface="+mn-cs"/>
                      </a:endParaRPr>
                    </a:p>
                  </a:txBody>
                  <a:tcPr anchor="ctr"/>
                </a:tc>
              </a:tr>
              <a:tr h="43204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0</a:t>
                      </a:r>
                      <a:endParaRPr lang="en-ZA" sz="1400" kern="1200" dirty="0">
                        <a:solidFill>
                          <a:schemeClr val="dk1"/>
                        </a:solidFill>
                        <a:latin typeface="+mn-lt"/>
                        <a:ea typeface="+mn-ea"/>
                        <a:cs typeface="+mn-cs"/>
                      </a:endParaRPr>
                    </a:p>
                  </a:txBody>
                  <a:tcPr anchor="ctr"/>
                </a:tc>
              </a:tr>
              <a:tr h="36004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R1000m</a:t>
                      </a:r>
                    </a:p>
                  </a:txBody>
                  <a:tcPr anchor="ct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704070437"/>
              </p:ext>
            </p:extLst>
          </p:nvPr>
        </p:nvGraphicFramePr>
        <p:xfrm>
          <a:off x="7232953" y="2021555"/>
          <a:ext cx="919520" cy="3855717"/>
        </p:xfrm>
        <a:graphic>
          <a:graphicData uri="http://schemas.openxmlformats.org/drawingml/2006/table">
            <a:tbl>
              <a:tblPr firstRow="1" bandRow="1">
                <a:tableStyleId>{93296810-A885-4BE3-A3E7-6D5BEEA58F35}</a:tableStyleId>
              </a:tblPr>
              <a:tblGrid>
                <a:gridCol w="919520"/>
              </a:tblGrid>
              <a:tr h="391621">
                <a:tc>
                  <a:txBody>
                    <a:bodyPr/>
                    <a:lstStyle/>
                    <a:p>
                      <a:pPr algn="ctr"/>
                      <a:r>
                        <a:rPr lang="en-ZA" dirty="0" smtClean="0"/>
                        <a:t>Q3</a:t>
                      </a:r>
                      <a:endParaRPr lang="en-ZA" dirty="0"/>
                    </a:p>
                  </a:txBody>
                  <a:tcPr anchor="ctr"/>
                </a:tc>
              </a:tr>
              <a:tr h="616491">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95</a:t>
                      </a:r>
                      <a:endParaRPr lang="en-ZA" sz="1400" kern="1200" dirty="0">
                        <a:solidFill>
                          <a:schemeClr val="dk1"/>
                        </a:solidFill>
                        <a:latin typeface="+mn-lt"/>
                        <a:ea typeface="+mn-ea"/>
                        <a:cs typeface="+mn-cs"/>
                      </a:endParaRPr>
                    </a:p>
                  </a:txBody>
                  <a:tcPr anchor="ctr"/>
                </a:tc>
              </a:tr>
              <a:tr h="72008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85</a:t>
                      </a:r>
                      <a:endParaRPr lang="en-ZA" sz="1400" kern="1200" dirty="0">
                        <a:solidFill>
                          <a:schemeClr val="dk1"/>
                        </a:solidFill>
                        <a:latin typeface="+mn-lt"/>
                        <a:ea typeface="+mn-ea"/>
                        <a:cs typeface="+mn-cs"/>
                      </a:endParaRPr>
                    </a:p>
                  </a:txBody>
                  <a:tcPr anchor="ctr"/>
                </a:tc>
              </a:tr>
              <a:tr h="79909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295</a:t>
                      </a:r>
                      <a:endParaRPr lang="en-ZA" sz="1400" kern="1200" dirty="0">
                        <a:solidFill>
                          <a:schemeClr val="dk1"/>
                        </a:solidFill>
                        <a:latin typeface="+mn-lt"/>
                        <a:ea typeface="+mn-ea"/>
                        <a:cs typeface="+mn-cs"/>
                      </a:endParaRPr>
                    </a:p>
                  </a:txBody>
                  <a:tcPr anchor="ctr"/>
                </a:tc>
              </a:tr>
              <a:tr h="49704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2</a:t>
                      </a:r>
                      <a:endParaRPr lang="en-ZA" sz="1400" kern="1200" dirty="0">
                        <a:solidFill>
                          <a:schemeClr val="dk1"/>
                        </a:solidFill>
                        <a:latin typeface="+mn-lt"/>
                        <a:ea typeface="+mn-ea"/>
                        <a:cs typeface="+mn-cs"/>
                      </a:endParaRPr>
                    </a:p>
                  </a:txBody>
                  <a:tcPr anchor="ctr"/>
                </a:tc>
              </a:tr>
              <a:tr h="43976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R250m</a:t>
                      </a:r>
                      <a:endParaRPr lang="en-ZA" sz="1200" kern="1200" dirty="0">
                        <a:solidFill>
                          <a:schemeClr val="dk1"/>
                        </a:solidFill>
                        <a:latin typeface="+mn-lt"/>
                        <a:ea typeface="+mn-ea"/>
                        <a:cs typeface="+mn-cs"/>
                      </a:endParaRPr>
                    </a:p>
                  </a:txBody>
                  <a:tcPr anchor="ctr"/>
                </a:tc>
              </a:tr>
              <a:tr h="391621">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ZA" sz="1100" kern="1200" dirty="0">
                        <a:solidFill>
                          <a:schemeClr val="dk1"/>
                        </a:solidFill>
                        <a:latin typeface="+mn-lt"/>
                        <a:ea typeface="+mn-ea"/>
                        <a:cs typeface="+mn-cs"/>
                      </a:endParaRPr>
                    </a:p>
                  </a:txBody>
                  <a:tcPr anchor="ctr"/>
                </a:tc>
              </a:tr>
            </a:tbl>
          </a:graphicData>
        </a:graphic>
      </p:graphicFrame>
      <p:sp>
        <p:nvSpPr>
          <p:cNvPr id="7" name="TextBox 6"/>
          <p:cNvSpPr txBox="1"/>
          <p:nvPr/>
        </p:nvSpPr>
        <p:spPr>
          <a:xfrm>
            <a:off x="6263681" y="1661515"/>
            <a:ext cx="936104" cy="338554"/>
          </a:xfrm>
          <a:prstGeom prst="rect">
            <a:avLst/>
          </a:prstGeom>
          <a:solidFill>
            <a:schemeClr val="accent5"/>
          </a:solidFill>
        </p:spPr>
        <p:txBody>
          <a:bodyPr wrap="square" rtlCol="0">
            <a:spAutoFit/>
          </a:bodyPr>
          <a:lstStyle/>
          <a:p>
            <a:pPr algn="ctr"/>
            <a:r>
              <a:rPr lang="en-ZA" sz="1600" b="1" dirty="0" smtClean="0">
                <a:solidFill>
                  <a:schemeClr val="bg1"/>
                </a:solidFill>
              </a:rPr>
              <a:t>Actual</a:t>
            </a:r>
            <a:endParaRPr lang="en-ZA" sz="1600" b="1" dirty="0">
              <a:solidFill>
                <a:schemeClr val="bg1"/>
              </a:solidFill>
            </a:endParaRPr>
          </a:p>
        </p:txBody>
      </p:sp>
      <p:sp>
        <p:nvSpPr>
          <p:cNvPr id="9" name="Oval 8"/>
          <p:cNvSpPr/>
          <p:nvPr/>
        </p:nvSpPr>
        <p:spPr>
          <a:xfrm>
            <a:off x="6109552" y="3821755"/>
            <a:ext cx="1262236" cy="648072"/>
          </a:xfrm>
          <a:prstGeom prst="ellipse">
            <a:avLst/>
          </a:prstGeom>
          <a:noFill/>
          <a:ln w="571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3" name="TextBox 12"/>
          <p:cNvSpPr txBox="1"/>
          <p:nvPr/>
        </p:nvSpPr>
        <p:spPr>
          <a:xfrm>
            <a:off x="6263681" y="1340768"/>
            <a:ext cx="936104" cy="276999"/>
          </a:xfrm>
          <a:prstGeom prst="rect">
            <a:avLst/>
          </a:prstGeom>
          <a:noFill/>
        </p:spPr>
        <p:txBody>
          <a:bodyPr wrap="square" rtlCol="0">
            <a:spAutoFit/>
          </a:bodyPr>
          <a:lstStyle/>
          <a:p>
            <a:r>
              <a:rPr lang="en-ZA" sz="1200" b="1" dirty="0"/>
              <a:t>Jul – Sep</a:t>
            </a:r>
          </a:p>
        </p:txBody>
      </p:sp>
      <p:sp>
        <p:nvSpPr>
          <p:cNvPr id="15" name="Rounded Rectangle 14"/>
          <p:cNvSpPr/>
          <p:nvPr/>
        </p:nvSpPr>
        <p:spPr>
          <a:xfrm>
            <a:off x="143001" y="6021288"/>
            <a:ext cx="295232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Programme Performance</a:t>
            </a:r>
            <a:endParaRPr lang="en-ZA" sz="2000" dirty="0"/>
          </a:p>
        </p:txBody>
      </p:sp>
      <p:graphicFrame>
        <p:nvGraphicFramePr>
          <p:cNvPr id="14" name="Table 13"/>
          <p:cNvGraphicFramePr>
            <a:graphicFrameLocks noGrp="1"/>
          </p:cNvGraphicFramePr>
          <p:nvPr>
            <p:extLst>
              <p:ext uri="{D42A27DB-BD31-4B8C-83A1-F6EECF244321}">
                <p14:modId xmlns:p14="http://schemas.microsoft.com/office/powerpoint/2010/main" val="372995987"/>
              </p:ext>
            </p:extLst>
          </p:nvPr>
        </p:nvGraphicFramePr>
        <p:xfrm>
          <a:off x="8187969" y="2016179"/>
          <a:ext cx="919520" cy="3816424"/>
        </p:xfrm>
        <a:graphic>
          <a:graphicData uri="http://schemas.openxmlformats.org/drawingml/2006/table">
            <a:tbl>
              <a:tblPr firstRow="1" bandRow="1">
                <a:tableStyleId>{3C2FFA5D-87B4-456A-9821-1D502468CF0F}</a:tableStyleId>
              </a:tblPr>
              <a:tblGrid>
                <a:gridCol w="919520"/>
              </a:tblGrid>
              <a:tr h="433921">
                <a:tc>
                  <a:txBody>
                    <a:bodyPr/>
                    <a:lstStyle/>
                    <a:p>
                      <a:pPr algn="ctr"/>
                      <a:r>
                        <a:rPr lang="en-ZA" dirty="0" smtClean="0"/>
                        <a:t>Q3</a:t>
                      </a:r>
                      <a:endParaRPr lang="en-ZA" dirty="0"/>
                    </a:p>
                  </a:txBody>
                  <a:tcPr anchor="ctr"/>
                </a:tc>
              </a:tr>
              <a:tr h="62670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95</a:t>
                      </a:r>
                      <a:endParaRPr lang="en-ZA" sz="1400" kern="1200" dirty="0">
                        <a:solidFill>
                          <a:schemeClr val="dk1"/>
                        </a:solidFill>
                        <a:latin typeface="+mn-lt"/>
                        <a:ea typeface="+mn-ea"/>
                        <a:cs typeface="+mn-cs"/>
                      </a:endParaRPr>
                    </a:p>
                  </a:txBody>
                  <a:tcPr anchor="ctr"/>
                </a:tc>
              </a:tr>
              <a:tr h="66756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81</a:t>
                      </a:r>
                      <a:endParaRPr lang="en-ZA" sz="1400" kern="1200" dirty="0">
                        <a:solidFill>
                          <a:schemeClr val="dk1"/>
                        </a:solidFill>
                        <a:latin typeface="+mn-lt"/>
                        <a:ea typeface="+mn-ea"/>
                        <a:cs typeface="+mn-cs"/>
                      </a:endParaRPr>
                    </a:p>
                  </a:txBody>
                  <a:tcPr anchor="ctr"/>
                </a:tc>
              </a:tr>
              <a:tr h="79208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260</a:t>
                      </a:r>
                      <a:endParaRPr lang="en-ZA" sz="1400" kern="1200" dirty="0">
                        <a:solidFill>
                          <a:schemeClr val="dk1"/>
                        </a:solidFill>
                        <a:latin typeface="+mn-lt"/>
                        <a:ea typeface="+mn-ea"/>
                        <a:cs typeface="+mn-cs"/>
                      </a:endParaRPr>
                    </a:p>
                  </a:txBody>
                  <a:tcPr anchor="ctr"/>
                </a:tc>
              </a:tr>
              <a:tr h="50405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0</a:t>
                      </a:r>
                      <a:endParaRPr lang="en-ZA" sz="1400" kern="1200" dirty="0">
                        <a:solidFill>
                          <a:schemeClr val="dk1"/>
                        </a:solidFill>
                        <a:latin typeface="+mn-lt"/>
                        <a:ea typeface="+mn-ea"/>
                        <a:cs typeface="+mn-cs"/>
                      </a:endParaRPr>
                    </a:p>
                  </a:txBody>
                  <a:tcPr anchor="ctr"/>
                </a:tc>
              </a:tr>
              <a:tr h="43204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0</a:t>
                      </a:r>
                      <a:endParaRPr lang="en-ZA" sz="1400" kern="1200" dirty="0">
                        <a:solidFill>
                          <a:schemeClr val="dk1"/>
                        </a:solidFill>
                        <a:latin typeface="+mn-lt"/>
                        <a:ea typeface="+mn-ea"/>
                        <a:cs typeface="+mn-cs"/>
                      </a:endParaRPr>
                    </a:p>
                  </a:txBody>
                  <a:tcPr anchor="ctr"/>
                </a:tc>
              </a:tr>
              <a:tr h="36004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R1000m</a:t>
                      </a:r>
                    </a:p>
                  </a:txBody>
                  <a:tcPr anchor="ctr"/>
                </a:tc>
              </a:tr>
            </a:tbl>
          </a:graphicData>
        </a:graphic>
      </p:graphicFrame>
      <p:sp>
        <p:nvSpPr>
          <p:cNvPr id="16" name="TextBox 15"/>
          <p:cNvSpPr txBox="1"/>
          <p:nvPr/>
        </p:nvSpPr>
        <p:spPr>
          <a:xfrm>
            <a:off x="8171385" y="1656139"/>
            <a:ext cx="936104" cy="338554"/>
          </a:xfrm>
          <a:prstGeom prst="rect">
            <a:avLst/>
          </a:prstGeom>
          <a:solidFill>
            <a:schemeClr val="accent5"/>
          </a:solidFill>
        </p:spPr>
        <p:txBody>
          <a:bodyPr wrap="square" rtlCol="0">
            <a:spAutoFit/>
          </a:bodyPr>
          <a:lstStyle/>
          <a:p>
            <a:pPr algn="ctr"/>
            <a:r>
              <a:rPr lang="en-ZA" sz="1600" b="1" dirty="0" smtClean="0">
                <a:solidFill>
                  <a:schemeClr val="bg1"/>
                </a:solidFill>
              </a:rPr>
              <a:t>Actual</a:t>
            </a:r>
            <a:endParaRPr lang="en-ZA" sz="1600" b="1" dirty="0">
              <a:solidFill>
                <a:schemeClr val="bg1"/>
              </a:solidFill>
            </a:endParaRPr>
          </a:p>
        </p:txBody>
      </p:sp>
      <p:grpSp>
        <p:nvGrpSpPr>
          <p:cNvPr id="17" name="Group 16"/>
          <p:cNvGrpSpPr/>
          <p:nvPr/>
        </p:nvGrpSpPr>
        <p:grpSpPr>
          <a:xfrm>
            <a:off x="8017256" y="3816379"/>
            <a:ext cx="1262236" cy="1696080"/>
            <a:chOff x="6146063" y="3429000"/>
            <a:chExt cx="1262236" cy="1696080"/>
          </a:xfrm>
        </p:grpSpPr>
        <p:sp>
          <p:nvSpPr>
            <p:cNvPr id="18" name="Oval 17"/>
            <p:cNvSpPr/>
            <p:nvPr/>
          </p:nvSpPr>
          <p:spPr>
            <a:xfrm>
              <a:off x="6146063" y="3429000"/>
              <a:ext cx="1262236" cy="648072"/>
            </a:xfrm>
            <a:prstGeom prst="ellipse">
              <a:avLst/>
            </a:prstGeom>
            <a:noFill/>
            <a:ln w="571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9" name="Oval 18"/>
            <p:cNvSpPr/>
            <p:nvPr/>
          </p:nvSpPr>
          <p:spPr>
            <a:xfrm>
              <a:off x="6146063" y="4096504"/>
              <a:ext cx="1262236" cy="488516"/>
            </a:xfrm>
            <a:prstGeom prst="ellipse">
              <a:avLst/>
            </a:prstGeom>
            <a:noFill/>
            <a:ln w="571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0" name="Oval 19"/>
            <p:cNvSpPr/>
            <p:nvPr/>
          </p:nvSpPr>
          <p:spPr>
            <a:xfrm>
              <a:off x="6146063" y="4636564"/>
              <a:ext cx="1262236" cy="488516"/>
            </a:xfrm>
            <a:prstGeom prst="ellipse">
              <a:avLst/>
            </a:prstGeom>
            <a:noFill/>
            <a:ln w="571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sp>
        <p:nvSpPr>
          <p:cNvPr id="21" name="TextBox 20"/>
          <p:cNvSpPr txBox="1"/>
          <p:nvPr/>
        </p:nvSpPr>
        <p:spPr>
          <a:xfrm>
            <a:off x="8171385" y="1335392"/>
            <a:ext cx="936104" cy="276999"/>
          </a:xfrm>
          <a:prstGeom prst="rect">
            <a:avLst/>
          </a:prstGeom>
          <a:noFill/>
        </p:spPr>
        <p:txBody>
          <a:bodyPr wrap="square" rtlCol="0">
            <a:spAutoFit/>
          </a:bodyPr>
          <a:lstStyle/>
          <a:p>
            <a:r>
              <a:rPr lang="en-ZA" sz="1200" b="1" dirty="0" smtClean="0"/>
              <a:t>Oct – Dec</a:t>
            </a:r>
            <a:endParaRPr lang="en-ZA" sz="1200" b="1" dirty="0"/>
          </a:p>
        </p:txBody>
      </p:sp>
      <p:sp>
        <p:nvSpPr>
          <p:cNvPr id="6" name="Rounded Rectangle 5"/>
          <p:cNvSpPr/>
          <p:nvPr/>
        </p:nvSpPr>
        <p:spPr>
          <a:xfrm>
            <a:off x="5399585" y="2492896"/>
            <a:ext cx="3600400" cy="504056"/>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solidFill>
                  <a:srgbClr val="5C4236"/>
                </a:solidFill>
              </a:rPr>
              <a:t>KPI Removed</a:t>
            </a:r>
            <a:endParaRPr lang="en-ZA" sz="2000" dirty="0">
              <a:solidFill>
                <a:srgbClr val="5C4236"/>
              </a:solidFill>
            </a:endParaRPr>
          </a:p>
        </p:txBody>
      </p:sp>
    </p:spTree>
    <p:extLst>
      <p:ext uri="{BB962C8B-B14F-4D97-AF65-F5344CB8AC3E}">
        <p14:creationId xmlns:p14="http://schemas.microsoft.com/office/powerpoint/2010/main" val="4021184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ircle(in)">
                                      <p:cBhvr>
                                        <p:cTn id="7"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690220" y="1628800"/>
            <a:ext cx="1796008" cy="338554"/>
          </a:xfrm>
          <a:prstGeom prst="rect">
            <a:avLst/>
          </a:prstGeom>
          <a:solidFill>
            <a:schemeClr val="accent5"/>
          </a:solidFill>
        </p:spPr>
        <p:txBody>
          <a:bodyPr wrap="square" rtlCol="0">
            <a:spAutoFit/>
          </a:bodyPr>
          <a:lstStyle/>
          <a:p>
            <a:pPr algn="ctr"/>
            <a:r>
              <a:rPr lang="en-ZA" sz="1600" b="1" dirty="0" smtClean="0">
                <a:solidFill>
                  <a:schemeClr val="bg1"/>
                </a:solidFill>
              </a:rPr>
              <a:t>Targets</a:t>
            </a:r>
            <a:endParaRPr lang="en-ZA" sz="1600" b="1" dirty="0">
              <a:solidFill>
                <a:schemeClr val="bg1"/>
              </a:solidFill>
            </a:endParaRPr>
          </a:p>
        </p:txBody>
      </p:sp>
      <p:graphicFrame>
        <p:nvGraphicFramePr>
          <p:cNvPr id="15" name="Table 14"/>
          <p:cNvGraphicFramePr>
            <a:graphicFrameLocks noGrp="1"/>
          </p:cNvGraphicFramePr>
          <p:nvPr>
            <p:extLst>
              <p:ext uri="{D42A27DB-BD31-4B8C-83A1-F6EECF244321}">
                <p14:modId xmlns:p14="http://schemas.microsoft.com/office/powerpoint/2010/main" val="2959945941"/>
              </p:ext>
            </p:extLst>
          </p:nvPr>
        </p:nvGraphicFramePr>
        <p:xfrm>
          <a:off x="5652120" y="1994694"/>
          <a:ext cx="1839040" cy="3882576"/>
        </p:xfrm>
        <a:graphic>
          <a:graphicData uri="http://schemas.openxmlformats.org/drawingml/2006/table">
            <a:tbl>
              <a:tblPr firstRow="1" bandRow="1">
                <a:tableStyleId>{93296810-A885-4BE3-A3E7-6D5BEEA58F35}</a:tableStyleId>
              </a:tblPr>
              <a:tblGrid>
                <a:gridCol w="919520"/>
                <a:gridCol w="919520"/>
              </a:tblGrid>
              <a:tr h="440621">
                <a:tc>
                  <a:txBody>
                    <a:bodyPr/>
                    <a:lstStyle/>
                    <a:p>
                      <a:pPr algn="ctr"/>
                      <a:r>
                        <a:rPr lang="en-ZA" dirty="0" smtClean="0"/>
                        <a:t>Q4</a:t>
                      </a:r>
                      <a:endParaRPr lang="en-ZA" dirty="0"/>
                    </a:p>
                  </a:txBody>
                  <a:tcPr anchor="ctr"/>
                </a:tc>
                <a:tc>
                  <a:txBody>
                    <a:bodyPr/>
                    <a:lstStyle/>
                    <a:p>
                      <a:pPr algn="ctr"/>
                      <a:r>
                        <a:rPr lang="en-ZA" sz="1200" dirty="0" smtClean="0">
                          <a:solidFill>
                            <a:schemeClr val="tx1"/>
                          </a:solidFill>
                        </a:rPr>
                        <a:t>ANNUAL</a:t>
                      </a:r>
                      <a:endParaRPr lang="en-ZA" sz="1200" dirty="0">
                        <a:solidFill>
                          <a:schemeClr val="tx1"/>
                        </a:solidFill>
                      </a:endParaRPr>
                    </a:p>
                  </a:txBody>
                  <a:tcPr anchor="ctr">
                    <a:solidFill>
                      <a:schemeClr val="bg2">
                        <a:lumMod val="90000"/>
                      </a:schemeClr>
                    </a:solidFill>
                  </a:tcPr>
                </a:tc>
              </a:tr>
              <a:tr h="62021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95</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95</a:t>
                      </a:r>
                      <a:endParaRPr lang="en-ZA" sz="1400" kern="1200" dirty="0">
                        <a:solidFill>
                          <a:schemeClr val="dk1"/>
                        </a:solidFill>
                        <a:latin typeface="+mn-lt"/>
                        <a:ea typeface="+mn-ea"/>
                        <a:cs typeface="+mn-cs"/>
                      </a:endParaRPr>
                    </a:p>
                  </a:txBody>
                  <a:tcPr anchor="ctr">
                    <a:solidFill>
                      <a:schemeClr val="bg2">
                        <a:lumMod val="90000"/>
                      </a:schemeClr>
                    </a:solidFill>
                  </a:tcPr>
                </a:tc>
              </a:tr>
              <a:tr h="63997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90</a:t>
                      </a:r>
                      <a:endParaRPr lang="en-ZA" sz="1400" kern="1200" dirty="0">
                        <a:solidFill>
                          <a:schemeClr val="dk1"/>
                        </a:solidFill>
                        <a:latin typeface="+mn-lt"/>
                        <a:ea typeface="+mn-ea"/>
                        <a:cs typeface="+mn-cs"/>
                      </a:endParaRPr>
                    </a:p>
                  </a:txBody>
                  <a:tcPr anchor="ctr">
                    <a:solidFill>
                      <a:schemeClr val="bg2">
                        <a:lumMod val="90000"/>
                      </a:schemeClr>
                    </a:solidFill>
                  </a:tcPr>
                </a:tc>
              </a:tr>
              <a:tr h="78218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300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300</a:t>
                      </a:r>
                      <a:endParaRPr lang="en-ZA" sz="1400" kern="1200" dirty="0">
                        <a:solidFill>
                          <a:schemeClr val="dk1"/>
                        </a:solidFill>
                        <a:latin typeface="+mn-lt"/>
                        <a:ea typeface="+mn-ea"/>
                        <a:cs typeface="+mn-cs"/>
                      </a:endParaRPr>
                    </a:p>
                  </a:txBody>
                  <a:tcPr anchor="ctr">
                    <a:solidFill>
                      <a:schemeClr val="bg2">
                        <a:lumMod val="90000"/>
                      </a:schemeClr>
                    </a:solidFill>
                  </a:tcPr>
                </a:tc>
              </a:tr>
              <a:tr h="518334">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3</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5</a:t>
                      </a:r>
                      <a:endParaRPr lang="en-ZA" sz="1400" kern="1200" dirty="0">
                        <a:solidFill>
                          <a:schemeClr val="dk1"/>
                        </a:solidFill>
                        <a:latin typeface="+mn-lt"/>
                        <a:ea typeface="+mn-ea"/>
                        <a:cs typeface="+mn-cs"/>
                      </a:endParaRPr>
                    </a:p>
                  </a:txBody>
                  <a:tcPr anchor="ctr">
                    <a:solidFill>
                      <a:schemeClr val="bg2">
                        <a:lumMod val="90000"/>
                      </a:schemeClr>
                    </a:solidFill>
                  </a:tcPr>
                </a:tc>
              </a:tr>
              <a:tr h="440621">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R250m</a:t>
                      </a:r>
                      <a:endParaRPr lang="en-ZA" sz="12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R500m</a:t>
                      </a:r>
                      <a:endParaRPr lang="en-ZA" sz="1200" kern="1200" dirty="0">
                        <a:solidFill>
                          <a:schemeClr val="dk1"/>
                        </a:solidFill>
                        <a:latin typeface="+mn-lt"/>
                        <a:ea typeface="+mn-ea"/>
                        <a:cs typeface="+mn-cs"/>
                      </a:endParaRPr>
                    </a:p>
                  </a:txBody>
                  <a:tcPr anchor="ctr">
                    <a:solidFill>
                      <a:schemeClr val="bg2">
                        <a:lumMod val="90000"/>
                      </a:schemeClr>
                    </a:solidFill>
                  </a:tcPr>
                </a:tc>
              </a:tr>
              <a:tr h="440621">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R2000m</a:t>
                      </a:r>
                      <a:endParaRPr lang="en-ZA" sz="11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R2000m</a:t>
                      </a:r>
                    </a:p>
                  </a:txBody>
                  <a:tcPr anchor="ctr">
                    <a:solidFill>
                      <a:schemeClr val="bg2">
                        <a:lumMod val="90000"/>
                      </a:schemeClr>
                    </a:solidFill>
                  </a:tcPr>
                </a:tc>
              </a:tr>
            </a:tbl>
          </a:graphicData>
        </a:graphic>
      </p:graphicFrame>
      <p:sp>
        <p:nvSpPr>
          <p:cNvPr id="2" name="Title 1"/>
          <p:cNvSpPr>
            <a:spLocks noGrp="1"/>
          </p:cNvSpPr>
          <p:nvPr>
            <p:ph type="title"/>
          </p:nvPr>
        </p:nvSpPr>
        <p:spPr/>
        <p:txBody>
          <a:bodyPr>
            <a:normAutofit fontScale="90000"/>
          </a:bodyPr>
          <a:lstStyle/>
          <a:p>
            <a:r>
              <a:rPr lang="en-ZA" dirty="0"/>
              <a:t>NDP’s Key Performance Indicators (KPI’s)</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15</a:t>
            </a:fld>
            <a:endParaRPr lang="en-ZA">
              <a:solidFill>
                <a:prstClr val="black">
                  <a:tint val="75000"/>
                </a:prstClr>
              </a:solidFill>
            </a:endParaRPr>
          </a:p>
        </p:txBody>
      </p:sp>
      <p:graphicFrame>
        <p:nvGraphicFramePr>
          <p:cNvPr id="44" name="Table 43"/>
          <p:cNvGraphicFramePr>
            <a:graphicFrameLocks noGrp="1"/>
          </p:cNvGraphicFramePr>
          <p:nvPr>
            <p:extLst>
              <p:ext uri="{D42A27DB-BD31-4B8C-83A1-F6EECF244321}">
                <p14:modId xmlns:p14="http://schemas.microsoft.com/office/powerpoint/2010/main" val="3997515609"/>
              </p:ext>
            </p:extLst>
          </p:nvPr>
        </p:nvGraphicFramePr>
        <p:xfrm>
          <a:off x="72007" y="2007535"/>
          <a:ext cx="4366889" cy="3797729"/>
        </p:xfrm>
        <a:graphic>
          <a:graphicData uri="http://schemas.openxmlformats.org/drawingml/2006/table">
            <a:tbl>
              <a:tblPr firstRow="1" bandRow="1">
                <a:tableStyleId>{93296810-A885-4BE3-A3E7-6D5BEEA58F35}</a:tableStyleId>
              </a:tblPr>
              <a:tblGrid>
                <a:gridCol w="3447369"/>
                <a:gridCol w="919520"/>
              </a:tblGrid>
              <a:tr h="391621">
                <a:tc>
                  <a:txBody>
                    <a:bodyPr/>
                    <a:lstStyle/>
                    <a:p>
                      <a:r>
                        <a:rPr lang="en-ZA" dirty="0" smtClean="0"/>
                        <a:t>KPI</a:t>
                      </a:r>
                      <a:endParaRPr lang="en-ZA" dirty="0"/>
                    </a:p>
                  </a:txBody>
                  <a:tcPr/>
                </a:tc>
                <a:tc>
                  <a:txBody>
                    <a:bodyPr/>
                    <a:lstStyle/>
                    <a:p>
                      <a:r>
                        <a:rPr lang="en-ZA" dirty="0" smtClean="0"/>
                        <a:t>TYPE</a:t>
                      </a:r>
                      <a:endParaRPr lang="en-ZA" dirty="0"/>
                    </a:p>
                  </a:txBody>
                  <a:tcPr/>
                </a:tc>
              </a:tr>
              <a:tr h="460691">
                <a:tc>
                  <a:txBody>
                    <a:bodyPr/>
                    <a:lstStyle/>
                    <a:p>
                      <a:pPr marL="0" algn="l" defTabSz="914400" rtl="0" eaLnBrk="1" fontAlgn="ctr" latinLnBrk="0" hangingPunct="1"/>
                      <a:r>
                        <a:rPr lang="en-ZA" sz="1400" kern="1200" dirty="0">
                          <a:solidFill>
                            <a:schemeClr val="dk1"/>
                          </a:solidFill>
                          <a:latin typeface="+mn-lt"/>
                          <a:ea typeface="+mn-ea"/>
                          <a:cs typeface="+mn-cs"/>
                        </a:rPr>
                        <a:t>Total number of neighbourhood development partnership projects granted award status</a:t>
                      </a: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Cumulative</a:t>
                      </a:r>
                      <a:endParaRPr lang="en-ZA" sz="1100" kern="1200" dirty="0">
                        <a:solidFill>
                          <a:schemeClr val="dk1"/>
                        </a:solidFill>
                        <a:latin typeface="+mn-lt"/>
                        <a:ea typeface="+mn-ea"/>
                        <a:cs typeface="+mn-cs"/>
                      </a:endParaRPr>
                    </a:p>
                  </a:txBody>
                  <a:tcPr marL="9525" marR="9525" marT="9525" marB="0" anchor="ctr"/>
                </a:tc>
              </a:tr>
              <a:tr h="460691">
                <a:tc>
                  <a:txBody>
                    <a:bodyPr/>
                    <a:lstStyle/>
                    <a:p>
                      <a:pPr marL="0" algn="l" defTabSz="914400" rtl="0" eaLnBrk="1" fontAlgn="ctr" latinLnBrk="0" hangingPunct="1"/>
                      <a:r>
                        <a:rPr lang="en-ZA" sz="1400" kern="1200" dirty="0">
                          <a:solidFill>
                            <a:schemeClr val="dk1"/>
                          </a:solidFill>
                          <a:latin typeface="+mn-lt"/>
                          <a:ea typeface="+mn-ea"/>
                          <a:cs typeface="+mn-cs"/>
                        </a:rPr>
                        <a:t>Total number of neighbourhood development partnership projects under construction</a:t>
                      </a: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Per year / </a:t>
                      </a:r>
                    </a:p>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In year</a:t>
                      </a:r>
                    </a:p>
                  </a:txBody>
                  <a:tcPr marL="9525" marR="9525" marT="9525" marB="0" anchor="ctr"/>
                </a:tc>
              </a:tr>
              <a:tr h="79909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Total number of neighbourhood development partnership projects approved (cumulative) </a:t>
                      </a:r>
                      <a:br>
                        <a:rPr lang="en-ZA" sz="1400" kern="1200" dirty="0" smtClean="0">
                          <a:solidFill>
                            <a:schemeClr val="dk1"/>
                          </a:solidFill>
                          <a:latin typeface="+mn-lt"/>
                          <a:ea typeface="+mn-ea"/>
                          <a:cs typeface="+mn-cs"/>
                        </a:rPr>
                      </a:br>
                      <a:r>
                        <a:rPr lang="en-ZA" sz="1400" kern="1200" dirty="0" smtClean="0">
                          <a:solidFill>
                            <a:schemeClr val="dk1"/>
                          </a:solidFill>
                          <a:latin typeface="+mn-lt"/>
                          <a:ea typeface="+mn-ea"/>
                          <a:cs typeface="+mn-cs"/>
                        </a:rPr>
                        <a:t>No of NDP Projects Approved</a:t>
                      </a: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Cumulative</a:t>
                      </a:r>
                    </a:p>
                  </a:txBody>
                  <a:tcPr marL="9525" marR="9525" marT="9525" marB="0" anchor="ctr"/>
                </a:tc>
              </a:tr>
              <a:tr h="460691">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Total number of long-term urban regeneration programmes registered</a:t>
                      </a: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Defined  UN</a:t>
                      </a:r>
                    </a:p>
                    <a:p>
                      <a:pPr marL="0" algn="l" defTabSz="914400" rtl="0" eaLnBrk="1" fontAlgn="ctr" latinLnBrk="0" hangingPunct="1"/>
                      <a:r>
                        <a:rPr lang="en-ZA" sz="1100" kern="1200" dirty="0" smtClean="0">
                          <a:solidFill>
                            <a:schemeClr val="dk1"/>
                          </a:solidFill>
                          <a:latin typeface="+mn-lt"/>
                          <a:ea typeface="+mn-ea"/>
                          <a:cs typeface="+mn-cs"/>
                        </a:rPr>
                        <a:t>Per year</a:t>
                      </a:r>
                      <a:endParaRPr lang="en-ZA" sz="1100" kern="1200" dirty="0">
                        <a:solidFill>
                          <a:schemeClr val="dk1"/>
                        </a:solidFill>
                        <a:latin typeface="+mn-lt"/>
                        <a:ea typeface="+mn-ea"/>
                        <a:cs typeface="+mn-cs"/>
                      </a:endParaRPr>
                    </a:p>
                  </a:txBody>
                  <a:tcPr marL="9525" marR="9525" marT="9525" marB="0" anchor="ctr"/>
                </a:tc>
              </a:tr>
              <a:tr h="391621">
                <a:tc>
                  <a:txBody>
                    <a:bodyPr/>
                    <a:lstStyle/>
                    <a:p>
                      <a:pPr marL="0" algn="l" defTabSz="914400" rtl="0" eaLnBrk="1" fontAlgn="ctr" latinLnBrk="0" hangingPunct="1"/>
                      <a:r>
                        <a:rPr lang="en-ZA" sz="1400" kern="1200" dirty="0">
                          <a:solidFill>
                            <a:schemeClr val="dk1"/>
                          </a:solidFill>
                          <a:latin typeface="+mn-lt"/>
                          <a:ea typeface="+mn-ea"/>
                          <a:cs typeface="+mn-cs"/>
                        </a:rPr>
                        <a:t>Third party investment leverage per year</a:t>
                      </a: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Per year </a:t>
                      </a:r>
                      <a:endParaRPr lang="en-ZA" sz="1100" kern="1200" dirty="0">
                        <a:solidFill>
                          <a:schemeClr val="dk1"/>
                        </a:solidFill>
                        <a:latin typeface="+mn-lt"/>
                        <a:ea typeface="+mn-ea"/>
                        <a:cs typeface="+mn-cs"/>
                      </a:endParaRPr>
                    </a:p>
                  </a:txBody>
                  <a:tcPr marL="9525" marR="9525" marT="9525" marB="0" anchor="ctr"/>
                </a:tc>
              </a:tr>
              <a:tr h="391621">
                <a:tc>
                  <a:txBody>
                    <a:bodyPr/>
                    <a:lstStyle/>
                    <a:p>
                      <a:pPr marL="0" algn="l" defTabSz="914400" rtl="0" eaLnBrk="1" fontAlgn="ctr" latinLnBrk="0" hangingPunct="1"/>
                      <a:r>
                        <a:rPr lang="en-ZA" sz="1400" kern="1200" dirty="0" smtClean="0">
                          <a:solidFill>
                            <a:schemeClr val="dk1"/>
                          </a:solidFill>
                          <a:latin typeface="+mn-lt"/>
                          <a:ea typeface="+mn-ea"/>
                          <a:cs typeface="+mn-cs"/>
                        </a:rPr>
                        <a:t>Estimated third party investment leveraged</a:t>
                      </a:r>
                      <a:endParaRPr lang="en-ZA" sz="1400" kern="1200" dirty="0">
                        <a:solidFill>
                          <a:schemeClr val="dk1"/>
                        </a:solidFill>
                        <a:latin typeface="+mn-lt"/>
                        <a:ea typeface="+mn-ea"/>
                        <a:cs typeface="+mn-cs"/>
                      </a:endParaRP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Cumulative</a:t>
                      </a:r>
                      <a:endParaRPr lang="en-ZA" sz="1100" kern="1200" dirty="0">
                        <a:solidFill>
                          <a:schemeClr val="dk1"/>
                        </a:solidFill>
                        <a:latin typeface="+mn-lt"/>
                        <a:ea typeface="+mn-ea"/>
                        <a:cs typeface="+mn-cs"/>
                      </a:endParaRPr>
                    </a:p>
                  </a:txBody>
                  <a:tcPr marL="9525" marR="9525" marT="9525" marB="0" anchor="ctr"/>
                </a:tc>
              </a:tr>
            </a:tbl>
          </a:graphicData>
        </a:graphic>
      </p:graphicFrame>
      <p:sp>
        <p:nvSpPr>
          <p:cNvPr id="6" name="Rounded Rectangle 5"/>
          <p:cNvSpPr/>
          <p:nvPr/>
        </p:nvSpPr>
        <p:spPr>
          <a:xfrm>
            <a:off x="179512" y="6021288"/>
            <a:ext cx="295232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Programme Performance</a:t>
            </a:r>
            <a:endParaRPr lang="en-ZA" sz="2000" dirty="0"/>
          </a:p>
        </p:txBody>
      </p:sp>
      <p:graphicFrame>
        <p:nvGraphicFramePr>
          <p:cNvPr id="8" name="Table 7"/>
          <p:cNvGraphicFramePr>
            <a:graphicFrameLocks noGrp="1"/>
          </p:cNvGraphicFramePr>
          <p:nvPr>
            <p:extLst>
              <p:ext uri="{D42A27DB-BD31-4B8C-83A1-F6EECF244321}">
                <p14:modId xmlns:p14="http://schemas.microsoft.com/office/powerpoint/2010/main" val="202764683"/>
              </p:ext>
            </p:extLst>
          </p:nvPr>
        </p:nvGraphicFramePr>
        <p:xfrm>
          <a:off x="4588584" y="2016179"/>
          <a:ext cx="919520" cy="3808582"/>
        </p:xfrm>
        <a:graphic>
          <a:graphicData uri="http://schemas.openxmlformats.org/drawingml/2006/table">
            <a:tbl>
              <a:tblPr firstRow="1" bandRow="1">
                <a:tableStyleId>{3C2FFA5D-87B4-456A-9821-1D502468CF0F}</a:tableStyleId>
              </a:tblPr>
              <a:tblGrid>
                <a:gridCol w="919520"/>
              </a:tblGrid>
              <a:tr h="433921">
                <a:tc>
                  <a:txBody>
                    <a:bodyPr/>
                    <a:lstStyle/>
                    <a:p>
                      <a:pPr algn="ctr"/>
                      <a:r>
                        <a:rPr lang="en-ZA" dirty="0" smtClean="0"/>
                        <a:t>Q3</a:t>
                      </a:r>
                      <a:endParaRPr lang="en-ZA" dirty="0"/>
                    </a:p>
                  </a:txBody>
                  <a:tcPr anchor="ctr"/>
                </a:tc>
              </a:tr>
              <a:tr h="61886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95</a:t>
                      </a:r>
                      <a:endParaRPr lang="en-ZA" sz="1400" kern="1200" dirty="0">
                        <a:solidFill>
                          <a:schemeClr val="dk1"/>
                        </a:solidFill>
                        <a:latin typeface="+mn-lt"/>
                        <a:ea typeface="+mn-ea"/>
                        <a:cs typeface="+mn-cs"/>
                      </a:endParaRPr>
                    </a:p>
                  </a:txBody>
                  <a:tcPr anchor="ctr"/>
                </a:tc>
              </a:tr>
              <a:tr h="66756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81</a:t>
                      </a:r>
                      <a:endParaRPr lang="en-ZA" sz="1400" kern="1200" dirty="0">
                        <a:solidFill>
                          <a:schemeClr val="dk1"/>
                        </a:solidFill>
                        <a:latin typeface="+mn-lt"/>
                        <a:ea typeface="+mn-ea"/>
                        <a:cs typeface="+mn-cs"/>
                      </a:endParaRPr>
                    </a:p>
                  </a:txBody>
                  <a:tcPr anchor="ctr"/>
                </a:tc>
              </a:tr>
              <a:tr h="79208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260</a:t>
                      </a:r>
                      <a:endParaRPr lang="en-ZA" sz="1400" kern="1200" dirty="0">
                        <a:solidFill>
                          <a:schemeClr val="dk1"/>
                        </a:solidFill>
                        <a:latin typeface="+mn-lt"/>
                        <a:ea typeface="+mn-ea"/>
                        <a:cs typeface="+mn-cs"/>
                      </a:endParaRPr>
                    </a:p>
                  </a:txBody>
                  <a:tcPr anchor="ctr"/>
                </a:tc>
              </a:tr>
              <a:tr h="50405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0</a:t>
                      </a:r>
                      <a:endParaRPr lang="en-ZA" sz="1400" kern="1200" dirty="0">
                        <a:solidFill>
                          <a:schemeClr val="dk1"/>
                        </a:solidFill>
                        <a:latin typeface="+mn-lt"/>
                        <a:ea typeface="+mn-ea"/>
                        <a:cs typeface="+mn-cs"/>
                      </a:endParaRPr>
                    </a:p>
                  </a:txBody>
                  <a:tcPr anchor="ctr"/>
                </a:tc>
              </a:tr>
              <a:tr h="43204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0</a:t>
                      </a:r>
                      <a:endParaRPr lang="en-ZA" sz="1400" kern="1200" dirty="0">
                        <a:solidFill>
                          <a:schemeClr val="dk1"/>
                        </a:solidFill>
                        <a:latin typeface="+mn-lt"/>
                        <a:ea typeface="+mn-ea"/>
                        <a:cs typeface="+mn-cs"/>
                      </a:endParaRPr>
                    </a:p>
                  </a:txBody>
                  <a:tcPr anchor="ctr"/>
                </a:tc>
              </a:tr>
              <a:tr h="36004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R1000m</a:t>
                      </a:r>
                    </a:p>
                  </a:txBody>
                  <a:tcPr anchor="ctr"/>
                </a:tc>
              </a:tr>
            </a:tbl>
          </a:graphicData>
        </a:graphic>
      </p:graphicFrame>
      <p:sp>
        <p:nvSpPr>
          <p:cNvPr id="9" name="TextBox 8"/>
          <p:cNvSpPr txBox="1"/>
          <p:nvPr/>
        </p:nvSpPr>
        <p:spPr>
          <a:xfrm>
            <a:off x="4572000" y="1656139"/>
            <a:ext cx="936104" cy="338554"/>
          </a:xfrm>
          <a:prstGeom prst="rect">
            <a:avLst/>
          </a:prstGeom>
          <a:solidFill>
            <a:schemeClr val="accent5"/>
          </a:solidFill>
        </p:spPr>
        <p:txBody>
          <a:bodyPr wrap="square" rtlCol="0">
            <a:spAutoFit/>
          </a:bodyPr>
          <a:lstStyle/>
          <a:p>
            <a:pPr algn="ctr"/>
            <a:r>
              <a:rPr lang="en-ZA" sz="1600" b="1" dirty="0" smtClean="0">
                <a:solidFill>
                  <a:schemeClr val="bg1"/>
                </a:solidFill>
              </a:rPr>
              <a:t>Actual</a:t>
            </a:r>
            <a:endParaRPr lang="en-ZA" sz="1600" b="1" dirty="0">
              <a:solidFill>
                <a:schemeClr val="bg1"/>
              </a:solidFill>
            </a:endParaRPr>
          </a:p>
        </p:txBody>
      </p:sp>
      <p:sp>
        <p:nvSpPr>
          <p:cNvPr id="14" name="TextBox 13"/>
          <p:cNvSpPr txBox="1"/>
          <p:nvPr/>
        </p:nvSpPr>
        <p:spPr>
          <a:xfrm>
            <a:off x="4572000" y="1335392"/>
            <a:ext cx="936104" cy="276999"/>
          </a:xfrm>
          <a:prstGeom prst="rect">
            <a:avLst/>
          </a:prstGeom>
          <a:noFill/>
        </p:spPr>
        <p:txBody>
          <a:bodyPr wrap="square" rtlCol="0">
            <a:spAutoFit/>
          </a:bodyPr>
          <a:lstStyle/>
          <a:p>
            <a:r>
              <a:rPr lang="en-ZA" sz="1200" b="1" dirty="0" smtClean="0"/>
              <a:t>Oct – Dec</a:t>
            </a:r>
            <a:endParaRPr lang="en-ZA" sz="1200" b="1" dirty="0"/>
          </a:p>
        </p:txBody>
      </p:sp>
      <p:graphicFrame>
        <p:nvGraphicFramePr>
          <p:cNvPr id="16" name="Table 15"/>
          <p:cNvGraphicFramePr>
            <a:graphicFrameLocks noGrp="1"/>
          </p:cNvGraphicFramePr>
          <p:nvPr>
            <p:extLst>
              <p:ext uri="{D42A27DB-BD31-4B8C-83A1-F6EECF244321}">
                <p14:modId xmlns:p14="http://schemas.microsoft.com/office/powerpoint/2010/main" val="4239501452"/>
              </p:ext>
            </p:extLst>
          </p:nvPr>
        </p:nvGraphicFramePr>
        <p:xfrm>
          <a:off x="7972960" y="2636912"/>
          <a:ext cx="919520" cy="3240359"/>
        </p:xfrm>
        <a:graphic>
          <a:graphicData uri="http://schemas.openxmlformats.org/drawingml/2006/table">
            <a:tbl>
              <a:tblPr firstRow="1" bandRow="1">
                <a:tableStyleId>{E929F9F4-4A8F-4326-A1B4-22849713DDAB}</a:tableStyleId>
              </a:tblPr>
              <a:tblGrid>
                <a:gridCol w="919520"/>
              </a:tblGrid>
              <a:tr h="454103">
                <a:tc>
                  <a:txBody>
                    <a:bodyPr/>
                    <a:lstStyle/>
                    <a:p>
                      <a:pPr algn="ctr"/>
                      <a:r>
                        <a:rPr lang="en-ZA" dirty="0" smtClean="0"/>
                        <a:t>GAP</a:t>
                      </a:r>
                      <a:endParaRPr lang="en-ZA" dirty="0"/>
                    </a:p>
                  </a:txBody>
                  <a:tcPr anchor="ctr"/>
                </a:tc>
              </a:tr>
              <a:tr h="69861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b="1" kern="1200" dirty="0" smtClean="0"/>
                        <a:t>9</a:t>
                      </a:r>
                      <a:endParaRPr lang="en-ZA" sz="1400" b="1" kern="1200" dirty="0">
                        <a:solidFill>
                          <a:schemeClr val="dk1"/>
                        </a:solidFill>
                        <a:latin typeface="+mn-lt"/>
                        <a:ea typeface="+mn-ea"/>
                        <a:cs typeface="+mn-cs"/>
                      </a:endParaRPr>
                    </a:p>
                  </a:txBody>
                  <a:tcPr anchor="ctr"/>
                </a:tc>
              </a:tr>
              <a:tr h="73120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b="1" kern="1200" dirty="0" smtClean="0"/>
                        <a:t>40</a:t>
                      </a:r>
                      <a:endParaRPr lang="en-ZA" sz="1400" b="1" kern="1200" dirty="0">
                        <a:solidFill>
                          <a:schemeClr val="dk1"/>
                        </a:solidFill>
                        <a:latin typeface="+mn-lt"/>
                        <a:ea typeface="+mn-ea"/>
                        <a:cs typeface="+mn-cs"/>
                      </a:endParaRPr>
                    </a:p>
                  </a:txBody>
                  <a:tcPr anchor="ctr"/>
                </a:tc>
              </a:tr>
              <a:tr h="52750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b="1" kern="1200" dirty="0" smtClean="0"/>
                        <a:t>5</a:t>
                      </a:r>
                      <a:endParaRPr lang="en-ZA" sz="1400" b="1" kern="1200" dirty="0">
                        <a:solidFill>
                          <a:schemeClr val="dk1"/>
                        </a:solidFill>
                        <a:latin typeface="+mn-lt"/>
                        <a:ea typeface="+mn-ea"/>
                        <a:cs typeface="+mn-cs"/>
                      </a:endParaRPr>
                    </a:p>
                  </a:txBody>
                  <a:tcPr anchor="ctr"/>
                </a:tc>
              </a:tr>
              <a:tr h="452143">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b="1" kern="1200" dirty="0" smtClean="0">
                          <a:solidFill>
                            <a:schemeClr val="lt1"/>
                          </a:solidFill>
                          <a:latin typeface="+mn-lt"/>
                          <a:ea typeface="+mn-ea"/>
                          <a:cs typeface="+mn-cs"/>
                        </a:rPr>
                        <a:t>R500m</a:t>
                      </a:r>
                      <a:endParaRPr lang="en-ZA" sz="1400" b="1" kern="1200" dirty="0">
                        <a:solidFill>
                          <a:schemeClr val="lt1"/>
                        </a:solidFill>
                        <a:latin typeface="+mn-lt"/>
                        <a:ea typeface="+mn-ea"/>
                        <a:cs typeface="+mn-cs"/>
                      </a:endParaRPr>
                    </a:p>
                  </a:txBody>
                  <a:tcPr anchor="ctr"/>
                </a:tc>
              </a:tr>
              <a:tr h="37678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100" b="1" kern="1200" dirty="0" smtClean="0"/>
                        <a:t>R1000m</a:t>
                      </a:r>
                      <a:endParaRPr lang="en-ZA" sz="1100" b="1" kern="1200" dirty="0" smtClean="0">
                        <a:solidFill>
                          <a:schemeClr val="dk1"/>
                        </a:solidFill>
                        <a:latin typeface="+mn-lt"/>
                        <a:ea typeface="+mn-ea"/>
                        <a:cs typeface="+mn-cs"/>
                      </a:endParaRPr>
                    </a:p>
                  </a:txBody>
                  <a:tcPr anchor="ctr"/>
                </a:tc>
              </a:tr>
            </a:tbl>
          </a:graphicData>
        </a:graphic>
      </p:graphicFrame>
      <p:sp>
        <p:nvSpPr>
          <p:cNvPr id="7" name="Rounded Rectangle 6"/>
          <p:cNvSpPr/>
          <p:nvPr/>
        </p:nvSpPr>
        <p:spPr>
          <a:xfrm>
            <a:off x="4680012" y="2492896"/>
            <a:ext cx="2700300" cy="504056"/>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solidFill>
                  <a:srgbClr val="5C4236"/>
                </a:solidFill>
              </a:rPr>
              <a:t>KPI Removed</a:t>
            </a:r>
            <a:endParaRPr lang="en-ZA" sz="2000" dirty="0">
              <a:solidFill>
                <a:srgbClr val="5C4236"/>
              </a:solidFill>
            </a:endParaRPr>
          </a:p>
        </p:txBody>
      </p:sp>
      <p:sp>
        <p:nvSpPr>
          <p:cNvPr id="17" name="Right Arrow 16"/>
          <p:cNvSpPr/>
          <p:nvPr/>
        </p:nvSpPr>
        <p:spPr>
          <a:xfrm>
            <a:off x="7386134" y="4005064"/>
            <a:ext cx="504056" cy="360040"/>
          </a:xfrm>
          <a:prstGeom prst="rightArrow">
            <a:avLst/>
          </a:prstGeom>
          <a:solidFill>
            <a:srgbClr val="FFC00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ZA"/>
          </a:p>
        </p:txBody>
      </p:sp>
      <p:sp>
        <p:nvSpPr>
          <p:cNvPr id="20" name="Right Arrow 19"/>
          <p:cNvSpPr/>
          <p:nvPr/>
        </p:nvSpPr>
        <p:spPr>
          <a:xfrm>
            <a:off x="7386134" y="4581128"/>
            <a:ext cx="504056" cy="360040"/>
          </a:xfrm>
          <a:prstGeom prst="rightArrow">
            <a:avLst/>
          </a:prstGeom>
          <a:solidFill>
            <a:srgbClr val="92D05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ZA"/>
          </a:p>
        </p:txBody>
      </p:sp>
      <p:sp>
        <p:nvSpPr>
          <p:cNvPr id="21" name="Right Arrow 20"/>
          <p:cNvSpPr/>
          <p:nvPr/>
        </p:nvSpPr>
        <p:spPr>
          <a:xfrm>
            <a:off x="7386134" y="5085184"/>
            <a:ext cx="504056" cy="360040"/>
          </a:xfrm>
          <a:prstGeom prst="rightArrow">
            <a:avLst/>
          </a:prstGeom>
          <a:solidFill>
            <a:srgbClr val="FF000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ZA"/>
          </a:p>
        </p:txBody>
      </p:sp>
      <p:sp>
        <p:nvSpPr>
          <p:cNvPr id="22" name="Right Arrow 21"/>
          <p:cNvSpPr/>
          <p:nvPr/>
        </p:nvSpPr>
        <p:spPr>
          <a:xfrm>
            <a:off x="7380312" y="5445224"/>
            <a:ext cx="504056" cy="360040"/>
          </a:xfrm>
          <a:prstGeom prst="rightArrow">
            <a:avLst/>
          </a:prstGeom>
          <a:solidFill>
            <a:srgbClr val="FF000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ZA"/>
          </a:p>
        </p:txBody>
      </p:sp>
      <p:sp>
        <p:nvSpPr>
          <p:cNvPr id="23" name="Right Arrow 22"/>
          <p:cNvSpPr/>
          <p:nvPr/>
        </p:nvSpPr>
        <p:spPr>
          <a:xfrm>
            <a:off x="7364304" y="3212976"/>
            <a:ext cx="504056" cy="360040"/>
          </a:xfrm>
          <a:prstGeom prst="rightArrow">
            <a:avLst/>
          </a:prstGeom>
          <a:solidFill>
            <a:srgbClr val="FFC00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25348540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7524328" y="23114"/>
            <a:ext cx="1066800" cy="329184"/>
          </a:xfrm>
        </p:spPr>
        <p:txBody>
          <a:bodyPr/>
          <a:lstStyle/>
          <a:p>
            <a:fld id="{6BBBE5E8-BBF3-403D-93A2-EA6A1428E23F}" type="slidenum">
              <a:rPr lang="en-ZA" smtClean="0">
                <a:solidFill>
                  <a:prstClr val="black">
                    <a:tint val="75000"/>
                  </a:prstClr>
                </a:solidFill>
              </a:rPr>
              <a:pPr/>
              <a:t>16</a:t>
            </a:fld>
            <a:endParaRPr lang="en-ZA">
              <a:solidFill>
                <a:prstClr val="black">
                  <a:tint val="75000"/>
                </a:prstClr>
              </a:solidFill>
            </a:endParaRPr>
          </a:p>
        </p:txBody>
      </p:sp>
      <p:pic>
        <p:nvPicPr>
          <p:cNvPr id="4" name="Picture 2" descr="http://www.migravent.com/blog/wp-content/uploads/2011/06/448665548_b4537c7c0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49949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NDP’s Key Performance Indicators (KPI’s)</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17</a:t>
            </a:fld>
            <a:endParaRPr lang="en-ZA">
              <a:solidFill>
                <a:prstClr val="black">
                  <a:tint val="75000"/>
                </a:prstClr>
              </a:solidFill>
            </a:endParaRPr>
          </a:p>
        </p:txBody>
      </p:sp>
      <p:graphicFrame>
        <p:nvGraphicFramePr>
          <p:cNvPr id="44" name="Table 43"/>
          <p:cNvGraphicFramePr>
            <a:graphicFrameLocks noGrp="1"/>
          </p:cNvGraphicFramePr>
          <p:nvPr>
            <p:extLst>
              <p:ext uri="{D42A27DB-BD31-4B8C-83A1-F6EECF244321}">
                <p14:modId xmlns:p14="http://schemas.microsoft.com/office/powerpoint/2010/main" val="3945273639"/>
              </p:ext>
            </p:extLst>
          </p:nvPr>
        </p:nvGraphicFramePr>
        <p:xfrm>
          <a:off x="323528" y="1988840"/>
          <a:ext cx="5286409" cy="2285561"/>
        </p:xfrm>
        <a:graphic>
          <a:graphicData uri="http://schemas.openxmlformats.org/drawingml/2006/table">
            <a:tbl>
              <a:tblPr firstRow="1" bandRow="1">
                <a:tableStyleId>{93296810-A885-4BE3-A3E7-6D5BEEA58F35}</a:tableStyleId>
              </a:tblPr>
              <a:tblGrid>
                <a:gridCol w="2771801"/>
                <a:gridCol w="1595088"/>
                <a:gridCol w="919520"/>
              </a:tblGrid>
              <a:tr h="409621">
                <a:tc>
                  <a:txBody>
                    <a:bodyPr/>
                    <a:lstStyle/>
                    <a:p>
                      <a:r>
                        <a:rPr lang="en-ZA" dirty="0" smtClean="0"/>
                        <a:t>KPI</a:t>
                      </a:r>
                      <a:endParaRPr lang="en-ZA" dirty="0"/>
                    </a:p>
                  </a:txBody>
                  <a:tcPr/>
                </a:tc>
                <a:tc>
                  <a:txBody>
                    <a:bodyPr/>
                    <a:lstStyle/>
                    <a:p>
                      <a:r>
                        <a:rPr lang="en-ZA" dirty="0" smtClean="0"/>
                        <a:t>TYPE</a:t>
                      </a:r>
                      <a:endParaRPr lang="en-ZA" dirty="0"/>
                    </a:p>
                  </a:txBody>
                  <a:tcPr/>
                </a:tc>
                <a:tc>
                  <a:txBody>
                    <a:bodyPr/>
                    <a:lstStyle/>
                    <a:p>
                      <a:pPr algn="ctr"/>
                      <a:r>
                        <a:rPr lang="en-ZA" dirty="0" smtClean="0"/>
                        <a:t>Q1</a:t>
                      </a:r>
                      <a:endParaRPr lang="en-ZA" dirty="0"/>
                    </a:p>
                  </a:txBody>
                  <a:tcPr anchor="ctr"/>
                </a:tc>
              </a:tr>
              <a:tr h="520057">
                <a:tc>
                  <a:txBody>
                    <a:bodyPr/>
                    <a:lstStyle/>
                    <a:p>
                      <a:pPr marL="0" algn="l" defTabSz="914400" rtl="0" eaLnBrk="1" fontAlgn="ctr" latinLnBrk="0" hangingPunct="1"/>
                      <a:r>
                        <a:rPr lang="en-ZA" sz="1600" kern="1200" dirty="0">
                          <a:solidFill>
                            <a:schemeClr val="dk1"/>
                          </a:solidFill>
                          <a:latin typeface="+mn-lt"/>
                          <a:ea typeface="+mn-ea"/>
                          <a:cs typeface="+mn-cs"/>
                        </a:rPr>
                        <a:t>Expenditure </a:t>
                      </a:r>
                      <a:endParaRPr lang="en-ZA" sz="1600" kern="1200" dirty="0" smtClean="0">
                        <a:solidFill>
                          <a:schemeClr val="dk1"/>
                        </a:solidFill>
                        <a:latin typeface="+mn-lt"/>
                        <a:ea typeface="+mn-ea"/>
                        <a:cs typeface="+mn-cs"/>
                      </a:endParaRPr>
                    </a:p>
                    <a:p>
                      <a:pPr marL="0" algn="l" defTabSz="914400" rtl="0" eaLnBrk="1" fontAlgn="ctr" latinLnBrk="0" hangingPunct="1"/>
                      <a:r>
                        <a:rPr lang="en-ZA" sz="1600" kern="1200" dirty="0" smtClean="0">
                          <a:solidFill>
                            <a:schemeClr val="dk1"/>
                          </a:solidFill>
                          <a:latin typeface="+mn-lt"/>
                          <a:ea typeface="+mn-ea"/>
                          <a:cs typeface="+mn-cs"/>
                        </a:rPr>
                        <a:t>(Technical Assistance</a:t>
                      </a:r>
                      <a:r>
                        <a:rPr lang="en-ZA" sz="1600" kern="1200" dirty="0">
                          <a:solidFill>
                            <a:schemeClr val="dk1"/>
                          </a:solidFill>
                          <a:latin typeface="+mn-lt"/>
                          <a:ea typeface="+mn-ea"/>
                          <a:cs typeface="+mn-cs"/>
                        </a:rPr>
                        <a:t>) (</a:t>
                      </a:r>
                      <a:r>
                        <a:rPr lang="en-ZA" sz="1600" kern="1200" dirty="0" err="1">
                          <a:solidFill>
                            <a:schemeClr val="dk1"/>
                          </a:solidFill>
                          <a:latin typeface="+mn-lt"/>
                          <a:ea typeface="+mn-ea"/>
                          <a:cs typeface="+mn-cs"/>
                        </a:rPr>
                        <a:t>Rm</a:t>
                      </a:r>
                      <a:r>
                        <a:rPr lang="en-ZA" sz="1600" kern="1200" dirty="0">
                          <a:solidFill>
                            <a:schemeClr val="dk1"/>
                          </a:solidFill>
                          <a:latin typeface="+mn-lt"/>
                          <a:ea typeface="+mn-ea"/>
                          <a:cs typeface="+mn-cs"/>
                        </a:rPr>
                        <a:t>)</a:t>
                      </a: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600" kern="1200" dirty="0" smtClean="0">
                          <a:solidFill>
                            <a:schemeClr val="dk1"/>
                          </a:solidFill>
                          <a:latin typeface="+mn-lt"/>
                          <a:ea typeface="+mn-ea"/>
                          <a:cs typeface="+mn-cs"/>
                        </a:rPr>
                        <a:t>Per year / </a:t>
                      </a:r>
                    </a:p>
                    <a:p>
                      <a:pPr marL="0" marR="0" indent="0" algn="l" defTabSz="914400" rtl="0" eaLnBrk="1" fontAlgn="ctr" latinLnBrk="0" hangingPunct="1">
                        <a:lnSpc>
                          <a:spcPct val="100000"/>
                        </a:lnSpc>
                        <a:spcBef>
                          <a:spcPts val="0"/>
                        </a:spcBef>
                        <a:spcAft>
                          <a:spcPts val="0"/>
                        </a:spcAft>
                        <a:buClrTx/>
                        <a:buSzTx/>
                        <a:buFontTx/>
                        <a:buNone/>
                        <a:tabLst/>
                        <a:defRPr/>
                      </a:pPr>
                      <a:r>
                        <a:rPr lang="en-ZA" sz="1600" kern="1200" dirty="0" smtClean="0">
                          <a:solidFill>
                            <a:schemeClr val="dk1"/>
                          </a:solidFill>
                          <a:latin typeface="+mn-lt"/>
                          <a:ea typeface="+mn-ea"/>
                          <a:cs typeface="+mn-cs"/>
                        </a:rPr>
                        <a:t>In year</a:t>
                      </a:r>
                    </a:p>
                  </a:txBody>
                  <a:tcPr marL="9525" marR="9525" marT="9525" marB="0" anchor="ctr"/>
                </a:tc>
                <a:tc>
                  <a:txBody>
                    <a:bodyPr/>
                    <a:lstStyle/>
                    <a:p>
                      <a:pPr algn="ctr" fontAlgn="b"/>
                      <a:r>
                        <a:rPr lang="en-ZA" sz="1400" u="none" strike="noStrike" dirty="0">
                          <a:effectLst/>
                        </a:rPr>
                        <a:t>R 3 853</a:t>
                      </a:r>
                      <a:endParaRPr lang="en-ZA" sz="1400" b="0" i="0" u="none" strike="noStrike" dirty="0">
                        <a:solidFill>
                          <a:srgbClr val="000000"/>
                        </a:solidFill>
                        <a:effectLst/>
                        <a:latin typeface="Calibri"/>
                      </a:endParaRPr>
                    </a:p>
                  </a:txBody>
                  <a:tcPr marL="9525" marR="9525" marT="9525" marB="0" anchor="ctr"/>
                </a:tc>
              </a:tr>
              <a:tr h="520057">
                <a:tc>
                  <a:txBody>
                    <a:bodyPr/>
                    <a:lstStyle/>
                    <a:p>
                      <a:pPr marL="0" algn="l" defTabSz="914400" rtl="0" eaLnBrk="1" fontAlgn="ctr" latinLnBrk="0" hangingPunct="1"/>
                      <a:r>
                        <a:rPr lang="en-ZA" sz="1600" kern="1200" dirty="0">
                          <a:solidFill>
                            <a:schemeClr val="dk1"/>
                          </a:solidFill>
                          <a:latin typeface="+mn-lt"/>
                          <a:ea typeface="+mn-ea"/>
                          <a:cs typeface="+mn-cs"/>
                        </a:rPr>
                        <a:t>Expenditure </a:t>
                      </a:r>
                      <a:endParaRPr lang="en-ZA" sz="1600" kern="1200" dirty="0" smtClean="0">
                        <a:solidFill>
                          <a:schemeClr val="dk1"/>
                        </a:solidFill>
                        <a:latin typeface="+mn-lt"/>
                        <a:ea typeface="+mn-ea"/>
                        <a:cs typeface="+mn-cs"/>
                      </a:endParaRPr>
                    </a:p>
                    <a:p>
                      <a:pPr marL="0" algn="l" defTabSz="914400" rtl="0" eaLnBrk="1" fontAlgn="ctr" latinLnBrk="0" hangingPunct="1"/>
                      <a:r>
                        <a:rPr lang="en-ZA" sz="1600" kern="1200" dirty="0" smtClean="0">
                          <a:solidFill>
                            <a:schemeClr val="dk1"/>
                          </a:solidFill>
                          <a:latin typeface="+mn-lt"/>
                          <a:ea typeface="+mn-ea"/>
                          <a:cs typeface="+mn-cs"/>
                        </a:rPr>
                        <a:t>(Capital Grant</a:t>
                      </a:r>
                      <a:r>
                        <a:rPr lang="en-ZA" sz="1600" kern="1200" dirty="0">
                          <a:solidFill>
                            <a:schemeClr val="dk1"/>
                          </a:solidFill>
                          <a:latin typeface="+mn-lt"/>
                          <a:ea typeface="+mn-ea"/>
                          <a:cs typeface="+mn-cs"/>
                        </a:rPr>
                        <a:t>) (</a:t>
                      </a:r>
                      <a:r>
                        <a:rPr lang="en-ZA" sz="1600" kern="1200" dirty="0" err="1">
                          <a:solidFill>
                            <a:schemeClr val="dk1"/>
                          </a:solidFill>
                          <a:latin typeface="+mn-lt"/>
                          <a:ea typeface="+mn-ea"/>
                          <a:cs typeface="+mn-cs"/>
                        </a:rPr>
                        <a:t>Rm</a:t>
                      </a:r>
                      <a:r>
                        <a:rPr lang="en-ZA" sz="1600" kern="1200" dirty="0">
                          <a:solidFill>
                            <a:schemeClr val="dk1"/>
                          </a:solidFill>
                          <a:latin typeface="+mn-lt"/>
                          <a:ea typeface="+mn-ea"/>
                          <a:cs typeface="+mn-cs"/>
                        </a:rPr>
                        <a:t>)</a:t>
                      </a: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600" kern="1200" dirty="0" smtClean="0">
                          <a:solidFill>
                            <a:schemeClr val="dk1"/>
                          </a:solidFill>
                          <a:latin typeface="+mn-lt"/>
                          <a:ea typeface="+mn-ea"/>
                          <a:cs typeface="+mn-cs"/>
                        </a:rPr>
                        <a:t>Per year / </a:t>
                      </a:r>
                    </a:p>
                    <a:p>
                      <a:pPr marL="0" marR="0" indent="0" algn="l" defTabSz="914400" rtl="0" eaLnBrk="1" fontAlgn="ctr" latinLnBrk="0" hangingPunct="1">
                        <a:lnSpc>
                          <a:spcPct val="100000"/>
                        </a:lnSpc>
                        <a:spcBef>
                          <a:spcPts val="0"/>
                        </a:spcBef>
                        <a:spcAft>
                          <a:spcPts val="0"/>
                        </a:spcAft>
                        <a:buClrTx/>
                        <a:buSzTx/>
                        <a:buFontTx/>
                        <a:buNone/>
                        <a:tabLst/>
                        <a:defRPr/>
                      </a:pPr>
                      <a:r>
                        <a:rPr lang="en-ZA" sz="1600" kern="1200" dirty="0" smtClean="0">
                          <a:solidFill>
                            <a:schemeClr val="dk1"/>
                          </a:solidFill>
                          <a:latin typeface="+mn-lt"/>
                          <a:ea typeface="+mn-ea"/>
                          <a:cs typeface="+mn-cs"/>
                        </a:rPr>
                        <a:t>In year</a:t>
                      </a:r>
                    </a:p>
                  </a:txBody>
                  <a:tcPr marL="9525" marR="9525" marT="9525" marB="0" anchor="ctr"/>
                </a:tc>
                <a:tc>
                  <a:txBody>
                    <a:bodyPr/>
                    <a:lstStyle/>
                    <a:p>
                      <a:pPr algn="ctr" fontAlgn="b"/>
                      <a:r>
                        <a:rPr lang="en-ZA" sz="1400" u="none" strike="noStrike" dirty="0">
                          <a:effectLst/>
                        </a:rPr>
                        <a:t>R 0</a:t>
                      </a:r>
                      <a:endParaRPr lang="en-ZA" sz="1400" b="0" i="0" u="none" strike="noStrike" dirty="0">
                        <a:solidFill>
                          <a:srgbClr val="000000"/>
                        </a:solidFill>
                        <a:effectLst/>
                        <a:latin typeface="Calibri"/>
                      </a:endParaRPr>
                    </a:p>
                  </a:txBody>
                  <a:tcPr marL="9525" marR="9525" marT="9525" marB="0" anchor="ctr"/>
                </a:tc>
              </a:tr>
              <a:tr h="835826">
                <a:tc>
                  <a:txBody>
                    <a:bodyPr/>
                    <a:lstStyle/>
                    <a:p>
                      <a:pPr marL="0" algn="l" defTabSz="914400" rtl="0" eaLnBrk="1" fontAlgn="ctr" latinLnBrk="0" hangingPunct="1"/>
                      <a:r>
                        <a:rPr lang="en-ZA" sz="1600" kern="1200" dirty="0">
                          <a:solidFill>
                            <a:schemeClr val="dk1"/>
                          </a:solidFill>
                          <a:latin typeface="+mn-lt"/>
                          <a:ea typeface="+mn-ea"/>
                          <a:cs typeface="+mn-cs"/>
                        </a:rPr>
                        <a:t>Expenditure </a:t>
                      </a:r>
                      <a:endParaRPr lang="en-ZA" sz="1600" kern="1200" dirty="0" smtClean="0">
                        <a:solidFill>
                          <a:schemeClr val="dk1"/>
                        </a:solidFill>
                        <a:latin typeface="+mn-lt"/>
                        <a:ea typeface="+mn-ea"/>
                        <a:cs typeface="+mn-cs"/>
                      </a:endParaRPr>
                    </a:p>
                    <a:p>
                      <a:pPr marL="0" algn="l" defTabSz="914400" rtl="0" eaLnBrk="1" fontAlgn="ctr" latinLnBrk="0" hangingPunct="1"/>
                      <a:r>
                        <a:rPr lang="en-ZA" sz="1600" kern="1200" dirty="0" smtClean="0">
                          <a:solidFill>
                            <a:schemeClr val="dk1"/>
                          </a:solidFill>
                          <a:latin typeface="+mn-lt"/>
                          <a:ea typeface="+mn-ea"/>
                          <a:cs typeface="+mn-cs"/>
                        </a:rPr>
                        <a:t>(</a:t>
                      </a:r>
                      <a:r>
                        <a:rPr lang="en-ZA" sz="1600" kern="1200" dirty="0">
                          <a:solidFill>
                            <a:schemeClr val="dk1"/>
                          </a:solidFill>
                          <a:latin typeface="+mn-lt"/>
                          <a:ea typeface="+mn-ea"/>
                          <a:cs typeface="+mn-cs"/>
                        </a:rPr>
                        <a:t>NDPG Total) (</a:t>
                      </a:r>
                      <a:r>
                        <a:rPr lang="en-ZA" sz="1600" kern="1200" dirty="0" err="1">
                          <a:solidFill>
                            <a:schemeClr val="dk1"/>
                          </a:solidFill>
                          <a:latin typeface="+mn-lt"/>
                          <a:ea typeface="+mn-ea"/>
                          <a:cs typeface="+mn-cs"/>
                        </a:rPr>
                        <a:t>Rm</a:t>
                      </a:r>
                      <a:r>
                        <a:rPr lang="en-ZA" sz="1600" kern="1200" dirty="0">
                          <a:solidFill>
                            <a:schemeClr val="dk1"/>
                          </a:solidFill>
                          <a:latin typeface="+mn-lt"/>
                          <a:ea typeface="+mn-ea"/>
                          <a:cs typeface="+mn-cs"/>
                        </a:rPr>
                        <a:t>)</a:t>
                      </a: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600" kern="1200" dirty="0" smtClean="0">
                          <a:solidFill>
                            <a:schemeClr val="dk1"/>
                          </a:solidFill>
                          <a:latin typeface="+mn-lt"/>
                          <a:ea typeface="+mn-ea"/>
                          <a:cs typeface="+mn-cs"/>
                        </a:rPr>
                        <a:t>Per year / </a:t>
                      </a:r>
                    </a:p>
                    <a:p>
                      <a:pPr marL="0" marR="0" indent="0" algn="l" defTabSz="914400" rtl="0" eaLnBrk="1" fontAlgn="ctr" latinLnBrk="0" hangingPunct="1">
                        <a:lnSpc>
                          <a:spcPct val="100000"/>
                        </a:lnSpc>
                        <a:spcBef>
                          <a:spcPts val="0"/>
                        </a:spcBef>
                        <a:spcAft>
                          <a:spcPts val="0"/>
                        </a:spcAft>
                        <a:buClrTx/>
                        <a:buSzTx/>
                        <a:buFontTx/>
                        <a:buNone/>
                        <a:tabLst/>
                        <a:defRPr/>
                      </a:pPr>
                      <a:r>
                        <a:rPr lang="en-ZA" sz="1600" kern="1200" dirty="0" smtClean="0">
                          <a:solidFill>
                            <a:schemeClr val="dk1"/>
                          </a:solidFill>
                          <a:latin typeface="+mn-lt"/>
                          <a:ea typeface="+mn-ea"/>
                          <a:cs typeface="+mn-cs"/>
                        </a:rPr>
                        <a:t>In year</a:t>
                      </a:r>
                    </a:p>
                  </a:txBody>
                  <a:tcPr marL="9525" marR="9525" marT="9525" marB="0" anchor="ctr"/>
                </a:tc>
                <a:tc>
                  <a:txBody>
                    <a:bodyPr/>
                    <a:lstStyle/>
                    <a:p>
                      <a:pPr algn="ctr" fontAlgn="b"/>
                      <a:r>
                        <a:rPr lang="en-ZA" sz="1400" u="none" strike="noStrike" dirty="0">
                          <a:effectLst/>
                        </a:rPr>
                        <a:t>R 3 853</a:t>
                      </a:r>
                      <a:endParaRPr lang="en-ZA" sz="1400" b="0" i="0" u="none" strike="noStrike" dirty="0">
                        <a:solidFill>
                          <a:srgbClr val="000000"/>
                        </a:solidFill>
                        <a:effectLst/>
                        <a:latin typeface="Calibri"/>
                      </a:endParaRPr>
                    </a:p>
                  </a:txBody>
                  <a:tcPr marL="9525" marR="9525" marT="9525" marB="0" anchor="ctr"/>
                </a:tc>
              </a:tr>
            </a:tbl>
          </a:graphicData>
        </a:graphic>
      </p:graphicFrame>
      <p:sp>
        <p:nvSpPr>
          <p:cNvPr id="10" name="Rounded Rectangle 9"/>
          <p:cNvSpPr/>
          <p:nvPr/>
        </p:nvSpPr>
        <p:spPr>
          <a:xfrm>
            <a:off x="3131840" y="6021288"/>
            <a:ext cx="2952328" cy="648072"/>
          </a:xfrm>
          <a:prstGeom prst="roundRect">
            <a:avLst/>
          </a:prstGeom>
          <a:solidFill>
            <a:srgbClr val="AD8C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Grant Financial Performance</a:t>
            </a:r>
            <a:endParaRPr lang="en-ZA" sz="2000" dirty="0"/>
          </a:p>
        </p:txBody>
      </p:sp>
      <p:sp>
        <p:nvSpPr>
          <p:cNvPr id="8" name="TextBox 7"/>
          <p:cNvSpPr txBox="1"/>
          <p:nvPr/>
        </p:nvSpPr>
        <p:spPr>
          <a:xfrm>
            <a:off x="5681945" y="1711841"/>
            <a:ext cx="936104" cy="276999"/>
          </a:xfrm>
          <a:prstGeom prst="rect">
            <a:avLst/>
          </a:prstGeom>
          <a:noFill/>
        </p:spPr>
        <p:txBody>
          <a:bodyPr wrap="square" rtlCol="0">
            <a:spAutoFit/>
          </a:bodyPr>
          <a:lstStyle/>
          <a:p>
            <a:r>
              <a:rPr lang="en-ZA" sz="1200" b="1" dirty="0"/>
              <a:t>Jul – Sep</a:t>
            </a:r>
          </a:p>
        </p:txBody>
      </p:sp>
      <p:graphicFrame>
        <p:nvGraphicFramePr>
          <p:cNvPr id="9" name="Table 8"/>
          <p:cNvGraphicFramePr>
            <a:graphicFrameLocks noGrp="1"/>
          </p:cNvGraphicFramePr>
          <p:nvPr>
            <p:extLst>
              <p:ext uri="{D42A27DB-BD31-4B8C-83A1-F6EECF244321}">
                <p14:modId xmlns:p14="http://schemas.microsoft.com/office/powerpoint/2010/main" val="173283489"/>
              </p:ext>
            </p:extLst>
          </p:nvPr>
        </p:nvGraphicFramePr>
        <p:xfrm>
          <a:off x="5698529" y="1988840"/>
          <a:ext cx="919520" cy="2271541"/>
        </p:xfrm>
        <a:graphic>
          <a:graphicData uri="http://schemas.openxmlformats.org/drawingml/2006/table">
            <a:tbl>
              <a:tblPr firstRow="1" bandRow="1">
                <a:tableStyleId>{3C2FFA5D-87B4-456A-9821-1D502468CF0F}</a:tableStyleId>
              </a:tblPr>
              <a:tblGrid>
                <a:gridCol w="919520"/>
              </a:tblGrid>
              <a:tr h="390519">
                <a:tc>
                  <a:txBody>
                    <a:bodyPr/>
                    <a:lstStyle/>
                    <a:p>
                      <a:pPr algn="ctr"/>
                      <a:r>
                        <a:rPr lang="en-ZA" dirty="0" smtClean="0"/>
                        <a:t>Q2</a:t>
                      </a:r>
                      <a:endParaRPr lang="en-ZA" dirty="0"/>
                    </a:p>
                  </a:txBody>
                  <a:tcPr anchor="ctr"/>
                </a:tc>
              </a:tr>
              <a:tr h="497140">
                <a:tc>
                  <a:txBody>
                    <a:bodyPr/>
                    <a:lstStyle/>
                    <a:p>
                      <a:pPr algn="ctr" fontAlgn="b"/>
                      <a:r>
                        <a:rPr lang="en-ZA" sz="1400" u="none" strike="noStrike" dirty="0">
                          <a:effectLst/>
                        </a:rPr>
                        <a:t>R 3 485</a:t>
                      </a:r>
                      <a:endParaRPr lang="en-ZA" sz="1400" b="0" i="0" u="none" strike="noStrike" dirty="0">
                        <a:solidFill>
                          <a:srgbClr val="000000"/>
                        </a:solidFill>
                        <a:effectLst/>
                        <a:latin typeface="Calibri"/>
                      </a:endParaRPr>
                    </a:p>
                  </a:txBody>
                  <a:tcPr marL="9525" marR="9525" marT="9525" marB="0" anchor="ctr"/>
                </a:tc>
              </a:tr>
              <a:tr h="538176">
                <a:tc>
                  <a:txBody>
                    <a:bodyPr/>
                    <a:lstStyle/>
                    <a:p>
                      <a:pPr algn="ctr" fontAlgn="b"/>
                      <a:r>
                        <a:rPr lang="en-ZA" sz="1400" u="none" strike="noStrike" dirty="0">
                          <a:effectLst/>
                        </a:rPr>
                        <a:t>R 237 769</a:t>
                      </a:r>
                      <a:endParaRPr lang="en-ZA" sz="1400" b="0" i="0" u="none" strike="noStrike" dirty="0">
                        <a:solidFill>
                          <a:srgbClr val="000000"/>
                        </a:solidFill>
                        <a:effectLst/>
                        <a:latin typeface="Calibri"/>
                      </a:endParaRPr>
                    </a:p>
                  </a:txBody>
                  <a:tcPr marL="9525" marR="9525" marT="9525" marB="0" anchor="ctr"/>
                </a:tc>
              </a:tr>
              <a:tr h="845706">
                <a:tc>
                  <a:txBody>
                    <a:bodyPr/>
                    <a:lstStyle/>
                    <a:p>
                      <a:pPr algn="ctr" fontAlgn="b"/>
                      <a:r>
                        <a:rPr lang="en-ZA" sz="1400" u="none" strike="noStrike" dirty="0">
                          <a:effectLst/>
                        </a:rPr>
                        <a:t>R 241 254</a:t>
                      </a:r>
                      <a:endParaRPr lang="en-ZA" sz="1400" b="0" i="0" u="none" strike="noStrike" dirty="0">
                        <a:solidFill>
                          <a:srgbClr val="000000"/>
                        </a:solidFill>
                        <a:effectLst/>
                        <a:latin typeface="Calibri"/>
                      </a:endParaRPr>
                    </a:p>
                  </a:txBody>
                  <a:tcPr marL="9525" marR="9525" marT="9525" marB="0" anchor="ctr"/>
                </a:tc>
              </a:tr>
            </a:tbl>
          </a:graphicData>
        </a:graphic>
      </p:graphicFrame>
      <p:sp>
        <p:nvSpPr>
          <p:cNvPr id="12" name="TextBox 11"/>
          <p:cNvSpPr txBox="1"/>
          <p:nvPr/>
        </p:nvSpPr>
        <p:spPr>
          <a:xfrm>
            <a:off x="6690057" y="1697614"/>
            <a:ext cx="936104" cy="276999"/>
          </a:xfrm>
          <a:prstGeom prst="rect">
            <a:avLst/>
          </a:prstGeom>
          <a:noFill/>
        </p:spPr>
        <p:txBody>
          <a:bodyPr wrap="square" rtlCol="0">
            <a:spAutoFit/>
          </a:bodyPr>
          <a:lstStyle/>
          <a:p>
            <a:r>
              <a:rPr lang="en-ZA" sz="1200" b="1" dirty="0" smtClean="0"/>
              <a:t>Oct – Dec</a:t>
            </a:r>
            <a:endParaRPr lang="en-ZA" sz="1200" b="1" dirty="0"/>
          </a:p>
        </p:txBody>
      </p:sp>
      <p:graphicFrame>
        <p:nvGraphicFramePr>
          <p:cNvPr id="13" name="Table 12"/>
          <p:cNvGraphicFramePr>
            <a:graphicFrameLocks noGrp="1"/>
          </p:cNvGraphicFramePr>
          <p:nvPr>
            <p:extLst>
              <p:ext uri="{D42A27DB-BD31-4B8C-83A1-F6EECF244321}">
                <p14:modId xmlns:p14="http://schemas.microsoft.com/office/powerpoint/2010/main" val="604656413"/>
              </p:ext>
            </p:extLst>
          </p:nvPr>
        </p:nvGraphicFramePr>
        <p:xfrm>
          <a:off x="6706641" y="1988840"/>
          <a:ext cx="919520" cy="2285769"/>
        </p:xfrm>
        <a:graphic>
          <a:graphicData uri="http://schemas.openxmlformats.org/drawingml/2006/table">
            <a:tbl>
              <a:tblPr firstRow="1" bandRow="1">
                <a:tableStyleId>{284E427A-3D55-4303-BF80-6455036E1DE7}</a:tableStyleId>
              </a:tblPr>
              <a:tblGrid>
                <a:gridCol w="919520"/>
              </a:tblGrid>
              <a:tr h="392965">
                <a:tc>
                  <a:txBody>
                    <a:bodyPr/>
                    <a:lstStyle/>
                    <a:p>
                      <a:pPr algn="ctr"/>
                      <a:r>
                        <a:rPr lang="en-ZA" dirty="0" smtClean="0"/>
                        <a:t>Q3</a:t>
                      </a:r>
                      <a:endParaRPr lang="en-ZA" dirty="0"/>
                    </a:p>
                  </a:txBody>
                  <a:tcPr anchor="ctr"/>
                </a:tc>
              </a:tr>
              <a:tr h="500254">
                <a:tc>
                  <a:txBody>
                    <a:bodyPr/>
                    <a:lstStyle/>
                    <a:p>
                      <a:pPr algn="ctr" fontAlgn="b"/>
                      <a:r>
                        <a:rPr lang="en-ZA" sz="1400" u="none" strike="noStrike" dirty="0">
                          <a:effectLst/>
                        </a:rPr>
                        <a:t>R </a:t>
                      </a:r>
                      <a:r>
                        <a:rPr lang="en-ZA" sz="1400" u="none" strike="noStrike" dirty="0" smtClean="0">
                          <a:effectLst/>
                        </a:rPr>
                        <a:t>2 577</a:t>
                      </a:r>
                      <a:endParaRPr lang="en-ZA" sz="1400" b="0" i="0" u="none" strike="noStrike" dirty="0">
                        <a:solidFill>
                          <a:srgbClr val="000000"/>
                        </a:solidFill>
                        <a:effectLst/>
                        <a:latin typeface="Calibri"/>
                      </a:endParaRPr>
                    </a:p>
                  </a:txBody>
                  <a:tcPr marL="9525" marR="9525" marT="9525" marB="0" anchor="ctr"/>
                </a:tc>
              </a:tr>
              <a:tr h="541547">
                <a:tc>
                  <a:txBody>
                    <a:bodyPr/>
                    <a:lstStyle/>
                    <a:p>
                      <a:pPr algn="ctr" fontAlgn="b"/>
                      <a:r>
                        <a:rPr lang="en-ZA" sz="1400" u="none" strike="noStrike" dirty="0">
                          <a:effectLst/>
                        </a:rPr>
                        <a:t>R </a:t>
                      </a:r>
                      <a:r>
                        <a:rPr lang="en-ZA" sz="1400" u="none" strike="noStrike" dirty="0" smtClean="0">
                          <a:effectLst/>
                        </a:rPr>
                        <a:t>70 802</a:t>
                      </a:r>
                      <a:endParaRPr lang="en-ZA" sz="1400" b="0" i="0" u="none" strike="noStrike" dirty="0">
                        <a:solidFill>
                          <a:srgbClr val="000000"/>
                        </a:solidFill>
                        <a:effectLst/>
                        <a:latin typeface="Calibri"/>
                      </a:endParaRPr>
                    </a:p>
                  </a:txBody>
                  <a:tcPr marL="9525" marR="9525" marT="9525" marB="0" anchor="ctr"/>
                </a:tc>
              </a:tr>
              <a:tr h="851003">
                <a:tc>
                  <a:txBody>
                    <a:bodyPr/>
                    <a:lstStyle/>
                    <a:p>
                      <a:pPr algn="ctr" fontAlgn="b"/>
                      <a:r>
                        <a:rPr lang="en-ZA" sz="1400" u="none" strike="noStrike" dirty="0">
                          <a:effectLst/>
                        </a:rPr>
                        <a:t>R </a:t>
                      </a:r>
                      <a:r>
                        <a:rPr lang="en-ZA" sz="1400" u="none" strike="noStrike" dirty="0" smtClean="0">
                          <a:effectLst/>
                        </a:rPr>
                        <a:t>73 379</a:t>
                      </a:r>
                      <a:endParaRPr lang="en-ZA" sz="1400" b="0" i="0" u="none" strike="noStrike" dirty="0">
                        <a:solidFill>
                          <a:srgbClr val="000000"/>
                        </a:solidFill>
                        <a:effectLst/>
                        <a:latin typeface="Calibri"/>
                      </a:endParaRPr>
                    </a:p>
                  </a:txBody>
                  <a:tcPr marL="9525" marR="9525" marT="9525" marB="0" anchor="ctr"/>
                </a:tc>
              </a:tr>
            </a:tbl>
          </a:graphicData>
        </a:graphic>
      </p:graphicFrame>
      <p:sp>
        <p:nvSpPr>
          <p:cNvPr id="14" name="TextBox 13"/>
          <p:cNvSpPr txBox="1"/>
          <p:nvPr/>
        </p:nvSpPr>
        <p:spPr>
          <a:xfrm>
            <a:off x="4735109" y="1711841"/>
            <a:ext cx="936104" cy="276999"/>
          </a:xfrm>
          <a:prstGeom prst="rect">
            <a:avLst/>
          </a:prstGeom>
          <a:noFill/>
        </p:spPr>
        <p:txBody>
          <a:bodyPr wrap="square" rtlCol="0">
            <a:spAutoFit/>
          </a:bodyPr>
          <a:lstStyle/>
          <a:p>
            <a:r>
              <a:rPr lang="en-ZA" sz="1200" b="1" dirty="0" smtClean="0"/>
              <a:t>Apr – Jun</a:t>
            </a:r>
            <a:endParaRPr lang="en-ZA" sz="1200" b="1" dirty="0"/>
          </a:p>
        </p:txBody>
      </p:sp>
      <p:sp>
        <p:nvSpPr>
          <p:cNvPr id="15" name="TextBox 14"/>
          <p:cNvSpPr txBox="1"/>
          <p:nvPr/>
        </p:nvSpPr>
        <p:spPr>
          <a:xfrm>
            <a:off x="7668344" y="1683387"/>
            <a:ext cx="936104" cy="276999"/>
          </a:xfrm>
          <a:prstGeom prst="rect">
            <a:avLst/>
          </a:prstGeom>
          <a:noFill/>
        </p:spPr>
        <p:txBody>
          <a:bodyPr wrap="square" rtlCol="0">
            <a:spAutoFit/>
          </a:bodyPr>
          <a:lstStyle/>
          <a:p>
            <a:r>
              <a:rPr lang="en-ZA" sz="1200" b="1" dirty="0" smtClean="0"/>
              <a:t>Jan – Mar</a:t>
            </a:r>
            <a:endParaRPr lang="en-ZA" sz="1200" b="1" dirty="0"/>
          </a:p>
        </p:txBody>
      </p:sp>
      <p:graphicFrame>
        <p:nvGraphicFramePr>
          <p:cNvPr id="16" name="Table 15"/>
          <p:cNvGraphicFramePr>
            <a:graphicFrameLocks noGrp="1"/>
          </p:cNvGraphicFramePr>
          <p:nvPr>
            <p:extLst>
              <p:ext uri="{D42A27DB-BD31-4B8C-83A1-F6EECF244321}">
                <p14:modId xmlns:p14="http://schemas.microsoft.com/office/powerpoint/2010/main" val="3979048033"/>
              </p:ext>
            </p:extLst>
          </p:nvPr>
        </p:nvGraphicFramePr>
        <p:xfrm>
          <a:off x="7684928" y="1974613"/>
          <a:ext cx="919520" cy="2285769"/>
        </p:xfrm>
        <a:graphic>
          <a:graphicData uri="http://schemas.openxmlformats.org/drawingml/2006/table">
            <a:tbl>
              <a:tblPr firstRow="1" bandRow="1">
                <a:tableStyleId>{327F97BB-C833-4FB7-BDE5-3F7075034690}</a:tableStyleId>
              </a:tblPr>
              <a:tblGrid>
                <a:gridCol w="919520"/>
              </a:tblGrid>
              <a:tr h="392965">
                <a:tc>
                  <a:txBody>
                    <a:bodyPr/>
                    <a:lstStyle/>
                    <a:p>
                      <a:pPr algn="ctr"/>
                      <a:r>
                        <a:rPr lang="en-ZA" dirty="0" smtClean="0"/>
                        <a:t>Q4</a:t>
                      </a:r>
                      <a:endParaRPr lang="en-ZA" dirty="0"/>
                    </a:p>
                  </a:txBody>
                  <a:tcPr anchor="ctr"/>
                </a:tc>
              </a:tr>
              <a:tr h="500254">
                <a:tc>
                  <a:txBody>
                    <a:bodyPr/>
                    <a:lstStyle/>
                    <a:p>
                      <a:pPr algn="ctr" fontAlgn="b"/>
                      <a:endParaRPr lang="en-ZA" sz="1400" b="0" i="0" u="none" strike="noStrike" dirty="0">
                        <a:solidFill>
                          <a:srgbClr val="000000"/>
                        </a:solidFill>
                        <a:effectLst/>
                        <a:latin typeface="Calibri"/>
                      </a:endParaRPr>
                    </a:p>
                  </a:txBody>
                  <a:tcPr marL="9525" marR="9525" marT="9525" marB="0" anchor="ctr"/>
                </a:tc>
              </a:tr>
              <a:tr h="541547">
                <a:tc>
                  <a:txBody>
                    <a:bodyPr/>
                    <a:lstStyle/>
                    <a:p>
                      <a:pPr algn="ctr" fontAlgn="b"/>
                      <a:endParaRPr lang="en-ZA" sz="1400" b="0" i="0" u="none" strike="noStrike" dirty="0">
                        <a:solidFill>
                          <a:srgbClr val="000000"/>
                        </a:solidFill>
                        <a:effectLst/>
                        <a:latin typeface="Calibri"/>
                      </a:endParaRPr>
                    </a:p>
                  </a:txBody>
                  <a:tcPr marL="9525" marR="9525" marT="9525" marB="0" anchor="ctr"/>
                </a:tc>
              </a:tr>
              <a:tr h="851003">
                <a:tc>
                  <a:txBody>
                    <a:bodyPr/>
                    <a:lstStyle/>
                    <a:p>
                      <a:pPr algn="ctr" fontAlgn="b"/>
                      <a:endParaRPr lang="en-ZA" sz="1400" b="0" i="0" u="none" strike="noStrike" dirty="0">
                        <a:solidFill>
                          <a:srgbClr val="000000"/>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14946868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003648"/>
            <a:ext cx="855345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ZA" dirty="0" smtClean="0"/>
              <a:t>TA Spend</a:t>
            </a:r>
            <a:endParaRPr lang="en-ZA" dirty="0"/>
          </a:p>
        </p:txBody>
      </p:sp>
      <p:sp>
        <p:nvSpPr>
          <p:cNvPr id="3" name="Slide Number Placeholder 2"/>
          <p:cNvSpPr>
            <a:spLocks noGrp="1"/>
          </p:cNvSpPr>
          <p:nvPr>
            <p:ph type="sldNum" sz="quarter" idx="12"/>
          </p:nvPr>
        </p:nvSpPr>
        <p:spPr/>
        <p:txBody>
          <a:bodyPr/>
          <a:lstStyle/>
          <a:p>
            <a:fld id="{6BBBE5E8-BBF3-403D-93A2-EA6A1428E23F}" type="slidenum">
              <a:rPr lang="en-ZA" smtClean="0">
                <a:solidFill>
                  <a:prstClr val="black">
                    <a:tint val="75000"/>
                  </a:prstClr>
                </a:solidFill>
              </a:rPr>
              <a:pPr/>
              <a:t>18</a:t>
            </a:fld>
            <a:endParaRPr lang="en-ZA">
              <a:solidFill>
                <a:prstClr val="black">
                  <a:tint val="75000"/>
                </a:prstClr>
              </a:solidFill>
            </a:endParaRPr>
          </a:p>
        </p:txBody>
      </p:sp>
      <p:sp>
        <p:nvSpPr>
          <p:cNvPr id="6" name="Oval 5"/>
          <p:cNvSpPr/>
          <p:nvPr/>
        </p:nvSpPr>
        <p:spPr>
          <a:xfrm rot="377386">
            <a:off x="1971960" y="3820445"/>
            <a:ext cx="5112567" cy="1025768"/>
          </a:xfrm>
          <a:prstGeom prst="ellipse">
            <a:avLst/>
          </a:prstGeom>
          <a:noFill/>
          <a:ln w="571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3447480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045" y="1772816"/>
            <a:ext cx="8673829" cy="3665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ZA" dirty="0" smtClean="0"/>
              <a:t>CG Spend</a:t>
            </a:r>
            <a:endParaRPr lang="en-ZA" dirty="0"/>
          </a:p>
        </p:txBody>
      </p:sp>
      <p:sp>
        <p:nvSpPr>
          <p:cNvPr id="3" name="Slide Number Placeholder 2"/>
          <p:cNvSpPr>
            <a:spLocks noGrp="1"/>
          </p:cNvSpPr>
          <p:nvPr>
            <p:ph type="sldNum" sz="quarter" idx="12"/>
          </p:nvPr>
        </p:nvSpPr>
        <p:spPr/>
        <p:txBody>
          <a:bodyPr/>
          <a:lstStyle/>
          <a:p>
            <a:fld id="{6BBBE5E8-BBF3-403D-93A2-EA6A1428E23F}" type="slidenum">
              <a:rPr lang="en-ZA" smtClean="0">
                <a:solidFill>
                  <a:prstClr val="black">
                    <a:tint val="75000"/>
                  </a:prstClr>
                </a:solidFill>
              </a:rPr>
              <a:pPr/>
              <a:t>19</a:t>
            </a:fld>
            <a:endParaRPr lang="en-ZA">
              <a:solidFill>
                <a:prstClr val="black">
                  <a:tint val="75000"/>
                </a:prstClr>
              </a:solidFill>
            </a:endParaRPr>
          </a:p>
        </p:txBody>
      </p:sp>
      <p:grpSp>
        <p:nvGrpSpPr>
          <p:cNvPr id="5" name="Group 4"/>
          <p:cNvGrpSpPr/>
          <p:nvPr/>
        </p:nvGrpSpPr>
        <p:grpSpPr>
          <a:xfrm>
            <a:off x="5148064" y="3540300"/>
            <a:ext cx="3888431" cy="1832916"/>
            <a:chOff x="5148064" y="3540300"/>
            <a:chExt cx="3888431" cy="1832916"/>
          </a:xfrm>
        </p:grpSpPr>
        <p:sp>
          <p:nvSpPr>
            <p:cNvPr id="6" name="Oval 5"/>
            <p:cNvSpPr/>
            <p:nvPr/>
          </p:nvSpPr>
          <p:spPr>
            <a:xfrm>
              <a:off x="7236296" y="3540301"/>
              <a:ext cx="1800199" cy="1832915"/>
            </a:xfrm>
            <a:prstGeom prst="ellipse">
              <a:avLst/>
            </a:prstGeom>
            <a:noFill/>
            <a:ln w="571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 name="Oval 6"/>
            <p:cNvSpPr/>
            <p:nvPr/>
          </p:nvSpPr>
          <p:spPr>
            <a:xfrm>
              <a:off x="5148064" y="3540300"/>
              <a:ext cx="1800199" cy="1832915"/>
            </a:xfrm>
            <a:prstGeom prst="ellipse">
              <a:avLst/>
            </a:prstGeom>
            <a:noFill/>
            <a:ln w="571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spTree>
    <p:extLst>
      <p:ext uri="{BB962C8B-B14F-4D97-AF65-F5344CB8AC3E}">
        <p14:creationId xmlns:p14="http://schemas.microsoft.com/office/powerpoint/2010/main" val="1844908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Agenda</a:t>
            </a:r>
            <a:endParaRPr lang="en-Z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93039062"/>
              </p:ext>
            </p:extLst>
          </p:nvPr>
        </p:nvGraphicFramePr>
        <p:xfrm>
          <a:off x="539552" y="1772817"/>
          <a:ext cx="8136904" cy="4037965"/>
        </p:xfrm>
        <a:graphic>
          <a:graphicData uri="http://schemas.openxmlformats.org/drawingml/2006/table">
            <a:tbl>
              <a:tblPr firstRow="1" firstCol="1" bandRow="1">
                <a:tableStyleId>{FABFCF23-3B69-468F-B69F-88F6DE6A72F2}</a:tableStyleId>
              </a:tblPr>
              <a:tblGrid>
                <a:gridCol w="1872208"/>
                <a:gridCol w="3528392"/>
                <a:gridCol w="2736304"/>
              </a:tblGrid>
              <a:tr h="262738">
                <a:tc>
                  <a:txBody>
                    <a:bodyPr/>
                    <a:lstStyle/>
                    <a:p>
                      <a:pPr>
                        <a:spcAft>
                          <a:spcPts val="400"/>
                        </a:spcAft>
                      </a:pPr>
                      <a:r>
                        <a:rPr lang="en-ZA" sz="1600" dirty="0" smtClean="0">
                          <a:effectLst/>
                          <a:latin typeface="+mj-lt"/>
                          <a:ea typeface="Calibri"/>
                          <a:cs typeface="Times New Roman"/>
                        </a:rPr>
                        <a:t>Time</a:t>
                      </a:r>
                      <a:endParaRPr lang="en-ZA" sz="1600" dirty="0">
                        <a:effectLst/>
                        <a:latin typeface="+mj-lt"/>
                        <a:ea typeface="Calibri"/>
                        <a:cs typeface="Times New Roman"/>
                      </a:endParaRPr>
                    </a:p>
                  </a:txBody>
                  <a:tcPr marL="73025" marR="73025" marT="27305" marB="182880"/>
                </a:tc>
                <a:tc>
                  <a:txBody>
                    <a:bodyPr/>
                    <a:lstStyle/>
                    <a:p>
                      <a:pPr>
                        <a:spcAft>
                          <a:spcPts val="400"/>
                        </a:spcAft>
                      </a:pPr>
                      <a:r>
                        <a:rPr lang="en-ZA" sz="1600" b="1" dirty="0" smtClean="0">
                          <a:effectLst/>
                          <a:latin typeface="+mj-lt"/>
                          <a:ea typeface="Calibri"/>
                          <a:cs typeface="Times New Roman"/>
                        </a:rPr>
                        <a:t>Activity</a:t>
                      </a:r>
                      <a:endParaRPr lang="en-ZA" sz="1600" b="1" dirty="0">
                        <a:effectLst/>
                        <a:latin typeface="+mj-lt"/>
                        <a:ea typeface="Calibri"/>
                        <a:cs typeface="Times New Roman"/>
                      </a:endParaRPr>
                    </a:p>
                  </a:txBody>
                  <a:tcPr marL="73025" marR="73025" marT="27305" marB="182880"/>
                </a:tc>
                <a:tc>
                  <a:txBody>
                    <a:bodyPr/>
                    <a:lstStyle/>
                    <a:p>
                      <a:pPr>
                        <a:spcAft>
                          <a:spcPts val="400"/>
                        </a:spcAft>
                      </a:pPr>
                      <a:r>
                        <a:rPr lang="en-ZA" sz="1600" dirty="0" smtClean="0">
                          <a:effectLst/>
                          <a:latin typeface="+mj-lt"/>
                          <a:ea typeface="Calibri"/>
                          <a:cs typeface="Times New Roman"/>
                        </a:rPr>
                        <a:t>Lead</a:t>
                      </a:r>
                      <a:endParaRPr lang="en-ZA" sz="1600" dirty="0">
                        <a:effectLst/>
                        <a:latin typeface="+mj-lt"/>
                        <a:ea typeface="Calibri"/>
                        <a:cs typeface="Times New Roman"/>
                      </a:endParaRPr>
                    </a:p>
                  </a:txBody>
                  <a:tcPr marL="73025" marR="73025" marT="27305" marB="182880"/>
                </a:tc>
              </a:tr>
              <a:tr h="354316">
                <a:tc>
                  <a:txBody>
                    <a:bodyPr/>
                    <a:lstStyle/>
                    <a:p>
                      <a:pPr>
                        <a:spcAft>
                          <a:spcPts val="400"/>
                        </a:spcAft>
                      </a:pPr>
                      <a:r>
                        <a:rPr lang="en-US" sz="1600" b="0" dirty="0">
                          <a:effectLst/>
                        </a:rPr>
                        <a:t>12pm – 12:30pm</a:t>
                      </a:r>
                      <a:endParaRPr lang="en-ZA" sz="1600" b="0" dirty="0">
                        <a:effectLst/>
                        <a:latin typeface="Calibri"/>
                        <a:ea typeface="Calibri"/>
                        <a:cs typeface="Times New Roman"/>
                      </a:endParaRPr>
                    </a:p>
                  </a:txBody>
                  <a:tcPr marL="73025" marR="73025" marT="27305" marB="182880"/>
                </a:tc>
                <a:tc>
                  <a:txBody>
                    <a:bodyPr/>
                    <a:lstStyle/>
                    <a:p>
                      <a:pPr>
                        <a:spcAft>
                          <a:spcPts val="400"/>
                        </a:spcAft>
                      </a:pPr>
                      <a:r>
                        <a:rPr lang="en-US" sz="1600" b="0" dirty="0">
                          <a:effectLst/>
                        </a:rPr>
                        <a:t>Welcome &amp; Purpose</a:t>
                      </a:r>
                      <a:endParaRPr lang="en-ZA" sz="1600" b="0" dirty="0">
                        <a:effectLst/>
                      </a:endParaRPr>
                    </a:p>
                    <a:p>
                      <a:pPr>
                        <a:spcAft>
                          <a:spcPts val="400"/>
                        </a:spcAft>
                      </a:pPr>
                      <a:r>
                        <a:rPr lang="en-US" sz="1600" b="0" dirty="0">
                          <a:effectLst/>
                        </a:rPr>
                        <a:t>[Finger Lunch from </a:t>
                      </a:r>
                      <a:r>
                        <a:rPr lang="en-US" sz="1600" b="0" dirty="0" smtClean="0">
                          <a:effectLst/>
                        </a:rPr>
                        <a:t>“</a:t>
                      </a:r>
                      <a:r>
                        <a:rPr lang="en-US" sz="1600" b="0" dirty="0" err="1" smtClean="0">
                          <a:effectLst/>
                        </a:rPr>
                        <a:t>Mr</a:t>
                      </a:r>
                      <a:r>
                        <a:rPr lang="en-US" sz="1600" b="0" dirty="0" smtClean="0">
                          <a:effectLst/>
                        </a:rPr>
                        <a:t> </a:t>
                      </a:r>
                      <a:r>
                        <a:rPr lang="en-US" sz="1600" b="0" dirty="0" err="1" smtClean="0">
                          <a:effectLst/>
                        </a:rPr>
                        <a:t>Nandos</a:t>
                      </a:r>
                      <a:r>
                        <a:rPr lang="en-US" sz="1600" b="0" dirty="0" smtClean="0">
                          <a:effectLst/>
                        </a:rPr>
                        <a:t>”]</a:t>
                      </a:r>
                      <a:endParaRPr lang="en-ZA" sz="1600" b="0" dirty="0">
                        <a:effectLst/>
                        <a:latin typeface="Calibri"/>
                        <a:ea typeface="Calibri"/>
                        <a:cs typeface="Times New Roman"/>
                      </a:endParaRPr>
                    </a:p>
                  </a:txBody>
                  <a:tcPr marL="73025" marR="73025" marT="27305" marB="182880"/>
                </a:tc>
                <a:tc>
                  <a:txBody>
                    <a:bodyPr/>
                    <a:lstStyle/>
                    <a:p>
                      <a:pPr>
                        <a:spcAft>
                          <a:spcPts val="400"/>
                        </a:spcAft>
                      </a:pPr>
                      <a:r>
                        <a:rPr lang="en-US" sz="1600" b="0" dirty="0">
                          <a:effectLst/>
                        </a:rPr>
                        <a:t>David</a:t>
                      </a:r>
                      <a:endParaRPr lang="en-ZA" sz="1600" b="0" dirty="0">
                        <a:effectLst/>
                        <a:latin typeface="Calibri"/>
                        <a:ea typeface="Calibri"/>
                        <a:cs typeface="Times New Roman"/>
                      </a:endParaRPr>
                    </a:p>
                  </a:txBody>
                  <a:tcPr marL="73025" marR="73025" marT="27305" marB="182880"/>
                </a:tc>
              </a:tr>
              <a:tr h="618528">
                <a:tc>
                  <a:txBody>
                    <a:bodyPr/>
                    <a:lstStyle/>
                    <a:p>
                      <a:pPr>
                        <a:spcAft>
                          <a:spcPts val="400"/>
                        </a:spcAft>
                      </a:pPr>
                      <a:r>
                        <a:rPr lang="en-US" sz="1600" b="0">
                          <a:effectLst/>
                        </a:rPr>
                        <a:t>12:30pm –1 :30pm</a:t>
                      </a:r>
                      <a:endParaRPr lang="en-ZA" sz="1600" b="0">
                        <a:effectLst/>
                        <a:latin typeface="Calibri"/>
                        <a:ea typeface="Calibri"/>
                        <a:cs typeface="Times New Roman"/>
                      </a:endParaRPr>
                    </a:p>
                  </a:txBody>
                  <a:tcPr marL="73025" marR="73025" marT="27305" marB="182880"/>
                </a:tc>
                <a:tc>
                  <a:txBody>
                    <a:bodyPr/>
                    <a:lstStyle/>
                    <a:p>
                      <a:pPr>
                        <a:spcAft>
                          <a:spcPts val="400"/>
                        </a:spcAft>
                      </a:pPr>
                      <a:r>
                        <a:rPr lang="en-US" sz="1600" b="0">
                          <a:effectLst/>
                        </a:rPr>
                        <a:t>Directors Reports and Q&amp;A</a:t>
                      </a:r>
                      <a:endParaRPr lang="en-ZA" sz="1600" b="0">
                        <a:effectLst/>
                      </a:endParaRPr>
                    </a:p>
                    <a:p>
                      <a:pPr>
                        <a:spcAft>
                          <a:spcPts val="400"/>
                        </a:spcAft>
                      </a:pPr>
                      <a:r>
                        <a:rPr lang="en-US" sz="1600" b="0">
                          <a:effectLst/>
                        </a:rPr>
                        <a:t> </a:t>
                      </a:r>
                      <a:endParaRPr lang="en-ZA" sz="1600" b="0">
                        <a:effectLst/>
                      </a:endParaRPr>
                    </a:p>
                    <a:p>
                      <a:pPr>
                        <a:spcAft>
                          <a:spcPts val="400"/>
                        </a:spcAft>
                      </a:pPr>
                      <a:r>
                        <a:rPr lang="en-US" sz="1600" b="0">
                          <a:effectLst/>
                        </a:rPr>
                        <a:t> </a:t>
                      </a:r>
                      <a:endParaRPr lang="en-ZA" sz="1600" b="0">
                        <a:effectLst/>
                        <a:latin typeface="Calibri"/>
                        <a:ea typeface="Calibri"/>
                        <a:cs typeface="Times New Roman"/>
                      </a:endParaRPr>
                    </a:p>
                  </a:txBody>
                  <a:tcPr marL="73025" marR="73025" marT="27305" marB="182880"/>
                </a:tc>
                <a:tc>
                  <a:txBody>
                    <a:bodyPr/>
                    <a:lstStyle/>
                    <a:p>
                      <a:pPr>
                        <a:spcAft>
                          <a:spcPts val="400"/>
                        </a:spcAft>
                      </a:pPr>
                      <a:r>
                        <a:rPr lang="en-US" sz="1600" b="0" dirty="0">
                          <a:effectLst/>
                        </a:rPr>
                        <a:t>Collins</a:t>
                      </a:r>
                      <a:endParaRPr lang="en-ZA" sz="1600" b="0" dirty="0">
                        <a:effectLst/>
                      </a:endParaRPr>
                    </a:p>
                    <a:p>
                      <a:pPr>
                        <a:spcAft>
                          <a:spcPts val="400"/>
                        </a:spcAft>
                      </a:pPr>
                      <a:r>
                        <a:rPr lang="en-US" sz="1600" b="0" dirty="0">
                          <a:effectLst/>
                        </a:rPr>
                        <a:t>Lee</a:t>
                      </a:r>
                      <a:endParaRPr lang="en-ZA" sz="1600" b="0" dirty="0">
                        <a:effectLst/>
                      </a:endParaRPr>
                    </a:p>
                    <a:p>
                      <a:pPr>
                        <a:spcAft>
                          <a:spcPts val="400"/>
                        </a:spcAft>
                      </a:pPr>
                      <a:r>
                        <a:rPr lang="en-US" sz="1600" b="0" dirty="0">
                          <a:effectLst/>
                        </a:rPr>
                        <a:t>Suzette</a:t>
                      </a:r>
                      <a:endParaRPr lang="en-ZA" sz="1600" b="0" dirty="0">
                        <a:effectLst/>
                      </a:endParaRPr>
                    </a:p>
                    <a:p>
                      <a:pPr>
                        <a:spcAft>
                          <a:spcPts val="400"/>
                        </a:spcAft>
                      </a:pPr>
                      <a:r>
                        <a:rPr lang="en-US" sz="1600" b="0" dirty="0">
                          <a:effectLst/>
                        </a:rPr>
                        <a:t>Douglas</a:t>
                      </a:r>
                      <a:endParaRPr lang="en-ZA" sz="1600" b="0" dirty="0">
                        <a:effectLst/>
                        <a:latin typeface="Calibri"/>
                        <a:ea typeface="Calibri"/>
                        <a:cs typeface="Times New Roman"/>
                      </a:endParaRPr>
                    </a:p>
                  </a:txBody>
                  <a:tcPr marL="73025" marR="73025" marT="27305" marB="182880"/>
                </a:tc>
              </a:tr>
              <a:tr h="354316">
                <a:tc>
                  <a:txBody>
                    <a:bodyPr/>
                    <a:lstStyle/>
                    <a:p>
                      <a:pPr>
                        <a:spcAft>
                          <a:spcPts val="400"/>
                        </a:spcAft>
                      </a:pPr>
                      <a:r>
                        <a:rPr lang="en-US" sz="1600" b="0">
                          <a:effectLst/>
                        </a:rPr>
                        <a:t>1:30pm – 3:30pm</a:t>
                      </a:r>
                      <a:endParaRPr lang="en-ZA" sz="1600" b="0">
                        <a:effectLst/>
                        <a:latin typeface="Calibri"/>
                        <a:ea typeface="Calibri"/>
                        <a:cs typeface="Times New Roman"/>
                      </a:endParaRPr>
                    </a:p>
                  </a:txBody>
                  <a:tcPr marL="73025" marR="73025" marT="27305" marB="182880"/>
                </a:tc>
                <a:tc>
                  <a:txBody>
                    <a:bodyPr/>
                    <a:lstStyle/>
                    <a:p>
                      <a:pPr>
                        <a:spcAft>
                          <a:spcPts val="400"/>
                        </a:spcAft>
                      </a:pPr>
                      <a:r>
                        <a:rPr lang="en-US" sz="1600" b="0">
                          <a:effectLst/>
                        </a:rPr>
                        <a:t>Strategy / KPI  Alignment </a:t>
                      </a:r>
                      <a:endParaRPr lang="en-ZA" sz="1600" b="0">
                        <a:effectLst/>
                      </a:endParaRPr>
                    </a:p>
                    <a:p>
                      <a:pPr>
                        <a:spcAft>
                          <a:spcPts val="400"/>
                        </a:spcAft>
                      </a:pPr>
                      <a:r>
                        <a:rPr lang="en-US" sz="1600" b="0">
                          <a:effectLst/>
                        </a:rPr>
                        <a:t>[Tea and Coffee]</a:t>
                      </a:r>
                      <a:endParaRPr lang="en-ZA" sz="1600" b="0">
                        <a:effectLst/>
                        <a:latin typeface="Calibri"/>
                        <a:ea typeface="Calibri"/>
                        <a:cs typeface="Times New Roman"/>
                      </a:endParaRPr>
                    </a:p>
                  </a:txBody>
                  <a:tcPr marL="73025" marR="73025" marT="27305" marB="182880"/>
                </a:tc>
                <a:tc>
                  <a:txBody>
                    <a:bodyPr/>
                    <a:lstStyle/>
                    <a:p>
                      <a:pPr>
                        <a:spcAft>
                          <a:spcPts val="400"/>
                        </a:spcAft>
                      </a:pPr>
                      <a:r>
                        <a:rPr lang="en-US" sz="1600" b="0">
                          <a:effectLst/>
                        </a:rPr>
                        <a:t>All</a:t>
                      </a:r>
                      <a:endParaRPr lang="en-ZA" sz="1600" b="0">
                        <a:effectLst/>
                      </a:endParaRPr>
                    </a:p>
                    <a:p>
                      <a:pPr>
                        <a:spcAft>
                          <a:spcPts val="400"/>
                        </a:spcAft>
                      </a:pPr>
                      <a:r>
                        <a:rPr lang="en-US" sz="1600" b="0">
                          <a:effectLst/>
                        </a:rPr>
                        <a:t>Douglas as Facilitator</a:t>
                      </a:r>
                      <a:endParaRPr lang="en-ZA" sz="1600" b="0">
                        <a:effectLst/>
                        <a:latin typeface="Calibri"/>
                        <a:ea typeface="Calibri"/>
                        <a:cs typeface="Times New Roman"/>
                      </a:endParaRPr>
                    </a:p>
                  </a:txBody>
                  <a:tcPr marL="73025" marR="73025" marT="27305" marB="182880"/>
                </a:tc>
              </a:tr>
              <a:tr h="354316">
                <a:tc>
                  <a:txBody>
                    <a:bodyPr/>
                    <a:lstStyle/>
                    <a:p>
                      <a:pPr>
                        <a:spcAft>
                          <a:spcPts val="400"/>
                        </a:spcAft>
                      </a:pPr>
                      <a:r>
                        <a:rPr lang="en-US" sz="1600" b="0">
                          <a:effectLst/>
                        </a:rPr>
                        <a:t>3:30pm – 4pm</a:t>
                      </a:r>
                      <a:endParaRPr lang="en-ZA" sz="1600" b="0">
                        <a:effectLst/>
                        <a:latin typeface="Calibri"/>
                        <a:ea typeface="Calibri"/>
                        <a:cs typeface="Times New Roman"/>
                      </a:endParaRPr>
                    </a:p>
                  </a:txBody>
                  <a:tcPr marL="73025" marR="73025" marT="27305" marB="182880"/>
                </a:tc>
                <a:tc>
                  <a:txBody>
                    <a:bodyPr/>
                    <a:lstStyle/>
                    <a:p>
                      <a:pPr>
                        <a:spcAft>
                          <a:spcPts val="400"/>
                        </a:spcAft>
                      </a:pPr>
                      <a:r>
                        <a:rPr lang="en-US" sz="1600" b="0">
                          <a:effectLst/>
                        </a:rPr>
                        <a:t>Wrap Up</a:t>
                      </a:r>
                      <a:endParaRPr lang="en-ZA" sz="1600" b="0">
                        <a:effectLst/>
                      </a:endParaRPr>
                    </a:p>
                    <a:p>
                      <a:pPr>
                        <a:spcAft>
                          <a:spcPts val="400"/>
                        </a:spcAft>
                      </a:pPr>
                      <a:r>
                        <a:rPr lang="en-US" sz="1600" b="0">
                          <a:effectLst/>
                        </a:rPr>
                        <a:t> </a:t>
                      </a:r>
                      <a:endParaRPr lang="en-ZA" sz="1600" b="0">
                        <a:effectLst/>
                        <a:latin typeface="Calibri"/>
                        <a:ea typeface="Calibri"/>
                        <a:cs typeface="Times New Roman"/>
                      </a:endParaRPr>
                    </a:p>
                  </a:txBody>
                  <a:tcPr marL="73025" marR="73025" marT="27305" marB="182880"/>
                </a:tc>
                <a:tc>
                  <a:txBody>
                    <a:bodyPr/>
                    <a:lstStyle/>
                    <a:p>
                      <a:pPr>
                        <a:spcAft>
                          <a:spcPts val="400"/>
                        </a:spcAft>
                      </a:pPr>
                      <a:r>
                        <a:rPr lang="en-US" sz="1600" b="0" dirty="0">
                          <a:effectLst/>
                        </a:rPr>
                        <a:t>David</a:t>
                      </a:r>
                      <a:endParaRPr lang="en-ZA" sz="1600" b="0" dirty="0">
                        <a:effectLst/>
                        <a:latin typeface="Calibri"/>
                        <a:ea typeface="Calibri"/>
                        <a:cs typeface="Times New Roman"/>
                      </a:endParaRPr>
                    </a:p>
                  </a:txBody>
                  <a:tcPr marL="73025" marR="73025" marT="27305" marB="182880"/>
                </a:tc>
              </a:tr>
            </a:tbl>
          </a:graphicData>
        </a:graphic>
      </p:graphicFrame>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2</a:t>
            </a:fld>
            <a:endParaRPr lang="en-ZA">
              <a:solidFill>
                <a:prstClr val="black">
                  <a:tint val="75000"/>
                </a:prstClr>
              </a:solidFill>
            </a:endParaRPr>
          </a:p>
        </p:txBody>
      </p:sp>
    </p:spTree>
    <p:extLst>
      <p:ext uri="{BB962C8B-B14F-4D97-AF65-F5344CB8AC3E}">
        <p14:creationId xmlns:p14="http://schemas.microsoft.com/office/powerpoint/2010/main" val="19430161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BBE5E8-BBF3-403D-93A2-EA6A1428E23F}" type="slidenum">
              <a:rPr lang="en-ZA" smtClean="0">
                <a:solidFill>
                  <a:prstClr val="black">
                    <a:tint val="75000"/>
                  </a:prstClr>
                </a:solidFill>
              </a:rPr>
              <a:pPr/>
              <a:t>20</a:t>
            </a:fld>
            <a:endParaRPr lang="en-ZA">
              <a:solidFill>
                <a:prstClr val="black">
                  <a:tint val="75000"/>
                </a:prstClr>
              </a:solidFill>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634" y="715888"/>
            <a:ext cx="3943350" cy="541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5976" y="715887"/>
            <a:ext cx="4402418" cy="54102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28486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Rectangle 112"/>
          <p:cNvSpPr/>
          <p:nvPr/>
        </p:nvSpPr>
        <p:spPr>
          <a:xfrm flipV="1">
            <a:off x="387787" y="6349942"/>
            <a:ext cx="8362606" cy="367501"/>
          </a:xfrm>
          <a:prstGeom prst="rect">
            <a:avLst/>
          </a:prstGeom>
          <a:solidFill>
            <a:schemeClr val="tx2">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800">
              <a:solidFill>
                <a:prstClr val="black"/>
              </a:solidFill>
            </a:endParaRPr>
          </a:p>
        </p:txBody>
      </p:sp>
      <p:sp>
        <p:nvSpPr>
          <p:cNvPr id="143" name="Rectangle 142"/>
          <p:cNvSpPr/>
          <p:nvPr/>
        </p:nvSpPr>
        <p:spPr>
          <a:xfrm flipV="1">
            <a:off x="387787" y="188640"/>
            <a:ext cx="8362606" cy="606479"/>
          </a:xfrm>
          <a:prstGeom prst="rect">
            <a:avLst/>
          </a:prstGeom>
          <a:solidFill>
            <a:schemeClr val="accent3">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800">
              <a:solidFill>
                <a:prstClr val="black"/>
              </a:solidFill>
            </a:endParaRPr>
          </a:p>
        </p:txBody>
      </p:sp>
      <p:sp>
        <p:nvSpPr>
          <p:cNvPr id="142" name="Rectangle 141"/>
          <p:cNvSpPr/>
          <p:nvPr/>
        </p:nvSpPr>
        <p:spPr>
          <a:xfrm flipV="1">
            <a:off x="387787" y="1725643"/>
            <a:ext cx="8362606" cy="1296139"/>
          </a:xfrm>
          <a:prstGeom prst="rect">
            <a:avLst/>
          </a:prstGeom>
          <a:solidFill>
            <a:schemeClr val="tx2">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800">
              <a:solidFill>
                <a:prstClr val="black"/>
              </a:solidFill>
            </a:endParaRPr>
          </a:p>
        </p:txBody>
      </p:sp>
      <p:sp>
        <p:nvSpPr>
          <p:cNvPr id="131" name="Rectangle 130"/>
          <p:cNvSpPr/>
          <p:nvPr/>
        </p:nvSpPr>
        <p:spPr>
          <a:xfrm flipV="1">
            <a:off x="387787" y="795119"/>
            <a:ext cx="8362606" cy="930522"/>
          </a:xfrm>
          <a:prstGeom prst="rect">
            <a:avLst/>
          </a:prstGeom>
          <a:solidFill>
            <a:schemeClr val="accent2">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800">
              <a:solidFill>
                <a:prstClr val="black"/>
              </a:solidFill>
            </a:endParaRPr>
          </a:p>
        </p:txBody>
      </p:sp>
      <p:sp>
        <p:nvSpPr>
          <p:cNvPr id="48" name="Rectangle 47"/>
          <p:cNvSpPr/>
          <p:nvPr/>
        </p:nvSpPr>
        <p:spPr>
          <a:xfrm flipV="1">
            <a:off x="387787" y="3021782"/>
            <a:ext cx="8362606" cy="3328159"/>
          </a:xfrm>
          <a:prstGeom prst="rect">
            <a:avLst/>
          </a:prstGeom>
          <a:solidFill>
            <a:schemeClr val="bg2">
              <a:lumMod val="9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800" dirty="0">
              <a:solidFill>
                <a:prstClr val="black"/>
              </a:solidFill>
            </a:endParaRPr>
          </a:p>
        </p:txBody>
      </p:sp>
      <p:sp>
        <p:nvSpPr>
          <p:cNvPr id="128" name="Rounded Rectangle 127"/>
          <p:cNvSpPr/>
          <p:nvPr/>
        </p:nvSpPr>
        <p:spPr>
          <a:xfrm>
            <a:off x="670980" y="3127278"/>
            <a:ext cx="863192" cy="374571"/>
          </a:xfrm>
          <a:prstGeom prst="roundRect">
            <a:avLst/>
          </a:prstGeom>
          <a:solidFill>
            <a:srgbClr val="FFFF00"/>
          </a:solid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smtClean="0">
                <a:solidFill>
                  <a:prstClr val="black"/>
                </a:solidFill>
                <a:latin typeface="Calibri"/>
              </a:rPr>
              <a:t>Fiscal &amp; Regulatory Instruments</a:t>
            </a:r>
            <a:endParaRPr lang="en-US" sz="800" dirty="0">
              <a:solidFill>
                <a:prstClr val="black"/>
              </a:solidFill>
              <a:latin typeface="Calibri"/>
            </a:endParaRPr>
          </a:p>
        </p:txBody>
      </p:sp>
      <p:sp>
        <p:nvSpPr>
          <p:cNvPr id="73" name="TextBox 72"/>
          <p:cNvSpPr txBox="1"/>
          <p:nvPr/>
        </p:nvSpPr>
        <p:spPr>
          <a:xfrm>
            <a:off x="4775436" y="4045398"/>
            <a:ext cx="1295399" cy="238363"/>
          </a:xfrm>
          <a:prstGeom prst="roundRect">
            <a:avLst/>
          </a:prstGeom>
          <a:solidFill>
            <a:srgbClr val="00B050"/>
          </a:solidFill>
          <a:ln w="9525" cmpd="sng">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1100"/>
            </a:lvl1pPr>
          </a:lstStyle>
          <a:p>
            <a:pPr fontAlgn="auto">
              <a:spcBef>
                <a:spcPts val="0"/>
              </a:spcBef>
              <a:spcAft>
                <a:spcPts val="0"/>
              </a:spcAft>
            </a:pPr>
            <a:r>
              <a:rPr lang="en-US" sz="800" dirty="0" smtClean="0">
                <a:solidFill>
                  <a:prstClr val="black"/>
                </a:solidFill>
                <a:latin typeface="Calibri"/>
              </a:rPr>
              <a:t>Precinct Plans</a:t>
            </a:r>
            <a:endParaRPr lang="en-ZA" sz="800" dirty="0">
              <a:solidFill>
                <a:prstClr val="black"/>
              </a:solidFill>
              <a:latin typeface="Calibri"/>
            </a:endParaRPr>
          </a:p>
        </p:txBody>
      </p:sp>
      <p:sp>
        <p:nvSpPr>
          <p:cNvPr id="79" name="TextBox 78"/>
          <p:cNvSpPr txBox="1"/>
          <p:nvPr/>
        </p:nvSpPr>
        <p:spPr>
          <a:xfrm>
            <a:off x="4775436" y="4805233"/>
            <a:ext cx="1295399" cy="238363"/>
          </a:xfrm>
          <a:prstGeom prst="roundRect">
            <a:avLst/>
          </a:prstGeom>
          <a:solidFill>
            <a:srgbClr val="00B050"/>
          </a:solidFill>
          <a:ln w="9525" cmpd="sng">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1100"/>
            </a:lvl1pPr>
          </a:lstStyle>
          <a:p>
            <a:pPr fontAlgn="auto">
              <a:spcBef>
                <a:spcPts val="0"/>
              </a:spcBef>
              <a:spcAft>
                <a:spcPts val="0"/>
              </a:spcAft>
            </a:pPr>
            <a:r>
              <a:rPr lang="en-US" sz="800" dirty="0" smtClean="0">
                <a:solidFill>
                  <a:prstClr val="black"/>
                </a:solidFill>
                <a:latin typeface="Calibri"/>
              </a:rPr>
              <a:t>Urban Network Plan</a:t>
            </a:r>
          </a:p>
        </p:txBody>
      </p:sp>
      <p:sp>
        <p:nvSpPr>
          <p:cNvPr id="117" name="TextBox 116"/>
          <p:cNvSpPr txBox="1"/>
          <p:nvPr/>
        </p:nvSpPr>
        <p:spPr>
          <a:xfrm>
            <a:off x="3896366" y="944718"/>
            <a:ext cx="951078" cy="374571"/>
          </a:xfrm>
          <a:prstGeom prst="roundRect">
            <a:avLst/>
          </a:prstGeom>
          <a:solidFill>
            <a:srgbClr val="F68426"/>
          </a:solidFill>
          <a:ln w="9525" cmpd="sng">
            <a:solidFill>
              <a:schemeClr val="tx1"/>
            </a:solidFill>
          </a:ln>
          <a:effectLst/>
        </p:spPr>
        <p:txBody>
          <a:bodyPr wrap="square" lIns="36000" rIns="36000" rtlCol="0">
            <a:spAutoFit/>
          </a:bodyPr>
          <a:lstStyle>
            <a:defPPr>
              <a:defRPr lang="en-US"/>
            </a:defPPr>
            <a:lvl1pPr algn="ctr">
              <a:defRPr sz="800"/>
            </a:lvl1pPr>
          </a:lstStyle>
          <a:p>
            <a:pPr fontAlgn="auto">
              <a:spcBef>
                <a:spcPts val="0"/>
              </a:spcBef>
              <a:spcAft>
                <a:spcPts val="0"/>
              </a:spcAft>
            </a:pPr>
            <a:r>
              <a:rPr lang="en-US" dirty="0" smtClean="0">
                <a:solidFill>
                  <a:prstClr val="black"/>
                </a:solidFill>
                <a:latin typeface="Calibri"/>
              </a:rPr>
              <a:t>Capital project implementation</a:t>
            </a:r>
            <a:endParaRPr lang="en-US" dirty="0">
              <a:solidFill>
                <a:prstClr val="black"/>
              </a:solidFill>
              <a:latin typeface="Calibri"/>
            </a:endParaRPr>
          </a:p>
        </p:txBody>
      </p:sp>
      <p:sp>
        <p:nvSpPr>
          <p:cNvPr id="97" name="TextBox 96"/>
          <p:cNvSpPr txBox="1"/>
          <p:nvPr/>
        </p:nvSpPr>
        <p:spPr>
          <a:xfrm>
            <a:off x="4839569" y="3526810"/>
            <a:ext cx="1167132" cy="374571"/>
          </a:xfrm>
          <a:prstGeom prst="roundRect">
            <a:avLst/>
          </a:prstGeom>
          <a:solidFill>
            <a:srgbClr val="F68426"/>
          </a:solidFill>
          <a:ln>
            <a:solidFill>
              <a:schemeClr val="tx1"/>
            </a:solidFill>
          </a:ln>
        </p:spPr>
        <p:txBody>
          <a:bodyPr wrap="square" lIns="0" rIns="0" rtlCol="0">
            <a:spAutoFit/>
          </a:bodyPr>
          <a:lstStyle>
            <a:defPPr>
              <a:defRPr lang="en-US"/>
            </a:defPPr>
            <a:lvl1pPr algn="ctr">
              <a:defRPr sz="1100"/>
            </a:lvl1pPr>
          </a:lstStyle>
          <a:p>
            <a:pPr fontAlgn="auto">
              <a:spcBef>
                <a:spcPts val="0"/>
              </a:spcBef>
              <a:spcAft>
                <a:spcPts val="0"/>
              </a:spcAft>
            </a:pPr>
            <a:r>
              <a:rPr lang="en-US" sz="800" dirty="0" smtClean="0">
                <a:solidFill>
                  <a:prstClr val="black"/>
                </a:solidFill>
                <a:latin typeface="Calibri"/>
              </a:rPr>
              <a:t>Capital Project pipeline on the Urban Network</a:t>
            </a:r>
            <a:endParaRPr lang="en-US" sz="800" dirty="0">
              <a:solidFill>
                <a:prstClr val="black"/>
              </a:solidFill>
              <a:latin typeface="Calibri"/>
            </a:endParaRPr>
          </a:p>
        </p:txBody>
      </p:sp>
      <p:sp>
        <p:nvSpPr>
          <p:cNvPr id="102" name="TextBox 101"/>
          <p:cNvSpPr txBox="1"/>
          <p:nvPr/>
        </p:nvSpPr>
        <p:spPr>
          <a:xfrm>
            <a:off x="3439495" y="3526811"/>
            <a:ext cx="749551" cy="374571"/>
          </a:xfrm>
          <a:prstGeom prst="roundRect">
            <a:avLst/>
          </a:prstGeom>
          <a:noFill/>
          <a:ln>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800"/>
            </a:lvl1pPr>
          </a:lstStyle>
          <a:p>
            <a:pPr fontAlgn="auto">
              <a:spcBef>
                <a:spcPts val="0"/>
              </a:spcBef>
              <a:spcAft>
                <a:spcPts val="0"/>
              </a:spcAft>
            </a:pPr>
            <a:r>
              <a:rPr lang="en-US" dirty="0">
                <a:solidFill>
                  <a:prstClr val="black"/>
                </a:solidFill>
                <a:latin typeface="Calibri"/>
              </a:rPr>
              <a:t>Capital Project Pipeline</a:t>
            </a:r>
          </a:p>
        </p:txBody>
      </p:sp>
      <p:cxnSp>
        <p:nvCxnSpPr>
          <p:cNvPr id="112" name="Elbow Connector 111"/>
          <p:cNvCxnSpPr>
            <a:stCxn id="102" idx="0"/>
            <a:endCxn id="148" idx="2"/>
          </p:cNvCxnSpPr>
          <p:nvPr/>
        </p:nvCxnSpPr>
        <p:spPr>
          <a:xfrm rot="16200000" flipV="1">
            <a:off x="3704817" y="3417356"/>
            <a:ext cx="218909" cy="1"/>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1" name="Elbow Connector 150"/>
          <p:cNvCxnSpPr>
            <a:stCxn id="121" idx="0"/>
            <a:endCxn id="117" idx="2"/>
          </p:cNvCxnSpPr>
          <p:nvPr/>
        </p:nvCxnSpPr>
        <p:spPr>
          <a:xfrm rot="5400000" flipH="1" flipV="1">
            <a:off x="3812763" y="1320796"/>
            <a:ext cx="560648" cy="557635"/>
          </a:xfrm>
          <a:prstGeom prst="bentConnector3">
            <a:avLst>
              <a:gd name="adj1" fmla="val 50000"/>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352" name="Rounded Rectangle 351"/>
          <p:cNvSpPr/>
          <p:nvPr/>
        </p:nvSpPr>
        <p:spPr>
          <a:xfrm>
            <a:off x="2840182" y="944718"/>
            <a:ext cx="832606" cy="374571"/>
          </a:xfrm>
          <a:prstGeom prst="roundRect">
            <a:avLst/>
          </a:prstGeom>
          <a:solidFill>
            <a:srgbClr val="FFFF00"/>
          </a:solidFill>
          <a:ln w="9525" cmpd="sng">
            <a:solidFill>
              <a:schemeClr val="tx1"/>
            </a:solidFill>
          </a:ln>
          <a:effectLst/>
        </p:spPr>
        <p:txBody>
          <a:bodyPr wrap="square" lIns="0" rIns="0" rtlCol="0">
            <a:spAutoFit/>
          </a:bodyPr>
          <a:lstStyle/>
          <a:p>
            <a:pPr algn="ctr" fontAlgn="auto">
              <a:spcBef>
                <a:spcPts val="0"/>
              </a:spcBef>
              <a:spcAft>
                <a:spcPts val="0"/>
              </a:spcAft>
            </a:pPr>
            <a:r>
              <a:rPr lang="en-US" sz="800" dirty="0">
                <a:solidFill>
                  <a:prstClr val="black"/>
                </a:solidFill>
                <a:latin typeface="Calibri"/>
              </a:rPr>
              <a:t>Urban Management</a:t>
            </a:r>
          </a:p>
        </p:txBody>
      </p:sp>
      <p:cxnSp>
        <p:nvCxnSpPr>
          <p:cNvPr id="501" name="Elbow Connector 500"/>
          <p:cNvCxnSpPr>
            <a:stCxn id="117" idx="0"/>
            <a:endCxn id="71" idx="2"/>
          </p:cNvCxnSpPr>
          <p:nvPr/>
        </p:nvCxnSpPr>
        <p:spPr>
          <a:xfrm rot="16200000" flipV="1">
            <a:off x="3931322" y="504135"/>
            <a:ext cx="299194" cy="581972"/>
          </a:xfrm>
          <a:prstGeom prst="bentConnector3">
            <a:avLst>
              <a:gd name="adj1" fmla="val 50000"/>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3020453" y="270953"/>
            <a:ext cx="1538959" cy="374571"/>
          </a:xfrm>
          <a:prstGeom prst="roundRect">
            <a:avLst/>
          </a:prstGeom>
          <a:solidFill>
            <a:srgbClr val="FFFF00"/>
          </a:solidFill>
          <a:ln cmpd="sng">
            <a:solidFill>
              <a:schemeClr val="tx1"/>
            </a:solidFill>
          </a:ln>
        </p:spPr>
        <p:txBody>
          <a:bodyPr wrap="square" lIns="0" rIns="0" rtlCol="0">
            <a:spAutoFit/>
          </a:bodyPr>
          <a:lstStyle>
            <a:defPPr>
              <a:defRPr lang="en-US"/>
            </a:defPPr>
            <a:lvl1pPr algn="ctr">
              <a:defRPr sz="800"/>
            </a:lvl1pPr>
          </a:lstStyle>
          <a:p>
            <a:pPr fontAlgn="auto">
              <a:spcBef>
                <a:spcPts val="0"/>
              </a:spcBef>
              <a:spcAft>
                <a:spcPts val="0"/>
              </a:spcAft>
            </a:pPr>
            <a:r>
              <a:rPr lang="en-US" dirty="0">
                <a:solidFill>
                  <a:prstClr val="black"/>
                </a:solidFill>
                <a:latin typeface="Calibri"/>
              </a:rPr>
              <a:t>Private sector investment in targeted strategic locations</a:t>
            </a:r>
            <a:endParaRPr lang="en-ZA" dirty="0">
              <a:solidFill>
                <a:prstClr val="black"/>
              </a:solidFill>
              <a:latin typeface="Calibri"/>
            </a:endParaRPr>
          </a:p>
        </p:txBody>
      </p:sp>
      <p:cxnSp>
        <p:nvCxnSpPr>
          <p:cNvPr id="72" name="Elbow Connector 71"/>
          <p:cNvCxnSpPr>
            <a:stCxn id="128" idx="0"/>
            <a:endCxn id="71" idx="1"/>
          </p:cNvCxnSpPr>
          <p:nvPr/>
        </p:nvCxnSpPr>
        <p:spPr>
          <a:xfrm rot="5400000" flipH="1" flipV="1">
            <a:off x="726995" y="833821"/>
            <a:ext cx="2669039" cy="1917877"/>
          </a:xfrm>
          <a:prstGeom prst="bentConnector2">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23" name="Elbow Connector 122"/>
          <p:cNvCxnSpPr>
            <a:stCxn id="352" idx="0"/>
            <a:endCxn id="71" idx="2"/>
          </p:cNvCxnSpPr>
          <p:nvPr/>
        </p:nvCxnSpPr>
        <p:spPr>
          <a:xfrm rot="5400000" flipH="1" flipV="1">
            <a:off x="3373612" y="528397"/>
            <a:ext cx="299194" cy="533448"/>
          </a:xfrm>
          <a:prstGeom prst="bentConnector3">
            <a:avLst>
              <a:gd name="adj1" fmla="val 50000"/>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26" name="TextBox 125"/>
          <p:cNvSpPr txBox="1"/>
          <p:nvPr/>
        </p:nvSpPr>
        <p:spPr>
          <a:xfrm>
            <a:off x="4775436" y="4445193"/>
            <a:ext cx="1295399" cy="238363"/>
          </a:xfrm>
          <a:prstGeom prst="roundRect">
            <a:avLst/>
          </a:prstGeom>
          <a:solidFill>
            <a:srgbClr val="00B050"/>
          </a:solidFill>
          <a:ln>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1100"/>
            </a:lvl1pPr>
          </a:lstStyle>
          <a:p>
            <a:pPr fontAlgn="auto">
              <a:spcBef>
                <a:spcPts val="0"/>
              </a:spcBef>
              <a:spcAft>
                <a:spcPts val="0"/>
              </a:spcAft>
            </a:pPr>
            <a:r>
              <a:rPr lang="en-US" sz="800" dirty="0" smtClean="0">
                <a:solidFill>
                  <a:prstClr val="black"/>
                </a:solidFill>
                <a:latin typeface="Calibri"/>
              </a:rPr>
              <a:t>Integration Zones</a:t>
            </a:r>
          </a:p>
        </p:txBody>
      </p:sp>
      <p:cxnSp>
        <p:nvCxnSpPr>
          <p:cNvPr id="135" name="Straight Arrow Connector 134"/>
          <p:cNvCxnSpPr>
            <a:stCxn id="79" idx="0"/>
            <a:endCxn id="126" idx="2"/>
          </p:cNvCxnSpPr>
          <p:nvPr/>
        </p:nvCxnSpPr>
        <p:spPr>
          <a:xfrm flipV="1">
            <a:off x="5423136" y="4683556"/>
            <a:ext cx="0" cy="12167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7" name="Straight Arrow Connector 136"/>
          <p:cNvCxnSpPr>
            <a:stCxn id="126" idx="0"/>
            <a:endCxn id="73" idx="2"/>
          </p:cNvCxnSpPr>
          <p:nvPr/>
        </p:nvCxnSpPr>
        <p:spPr>
          <a:xfrm flipV="1">
            <a:off x="5423136" y="4283761"/>
            <a:ext cx="0" cy="1614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a:stCxn id="73" idx="0"/>
            <a:endCxn id="97" idx="2"/>
          </p:cNvCxnSpPr>
          <p:nvPr/>
        </p:nvCxnSpPr>
        <p:spPr>
          <a:xfrm flipH="1" flipV="1">
            <a:off x="5423135" y="3901381"/>
            <a:ext cx="1" cy="14401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1" name="Elbow Connector 140"/>
          <p:cNvCxnSpPr>
            <a:stCxn id="140" idx="0"/>
            <a:endCxn id="79" idx="1"/>
          </p:cNvCxnSpPr>
          <p:nvPr/>
        </p:nvCxnSpPr>
        <p:spPr>
          <a:xfrm rot="5400000" flipH="1" flipV="1">
            <a:off x="4521251" y="4854852"/>
            <a:ext cx="184622" cy="323748"/>
          </a:xfrm>
          <a:prstGeom prst="bentConnector2">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06" name="Elbow Connector 105"/>
          <p:cNvCxnSpPr>
            <a:stCxn id="126" idx="1"/>
            <a:endCxn id="128" idx="2"/>
          </p:cNvCxnSpPr>
          <p:nvPr/>
        </p:nvCxnSpPr>
        <p:spPr>
          <a:xfrm rot="10800000">
            <a:off x="1102576" y="3501849"/>
            <a:ext cx="3672860" cy="1062526"/>
          </a:xfrm>
          <a:prstGeom prst="bentConnector2">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25" name="Elbow Connector 124"/>
          <p:cNvCxnSpPr>
            <a:stCxn id="97" idx="0"/>
            <a:endCxn id="148" idx="3"/>
          </p:cNvCxnSpPr>
          <p:nvPr/>
        </p:nvCxnSpPr>
        <p:spPr>
          <a:xfrm rot="16200000" flipV="1">
            <a:off x="4665457" y="2769131"/>
            <a:ext cx="338089" cy="1177269"/>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4" name="Elbow Connector 203"/>
          <p:cNvCxnSpPr>
            <a:stCxn id="140" idx="0"/>
            <a:endCxn id="102" idx="2"/>
          </p:cNvCxnSpPr>
          <p:nvPr/>
        </p:nvCxnSpPr>
        <p:spPr>
          <a:xfrm rot="16200000" flipV="1">
            <a:off x="3529153" y="4186501"/>
            <a:ext cx="1207655" cy="637417"/>
          </a:xfrm>
          <a:prstGeom prst="bentConnector3">
            <a:avLst>
              <a:gd name="adj1" fmla="val 15763"/>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63" name="Elbow Connector 62"/>
          <p:cNvCxnSpPr>
            <a:stCxn id="73" idx="1"/>
            <a:endCxn id="128" idx="2"/>
          </p:cNvCxnSpPr>
          <p:nvPr/>
        </p:nvCxnSpPr>
        <p:spPr>
          <a:xfrm rot="10800000">
            <a:off x="1102576" y="3501850"/>
            <a:ext cx="3672860" cy="662731"/>
          </a:xfrm>
          <a:prstGeom prst="bentConnector2">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90" name="TextBox 189"/>
          <p:cNvSpPr txBox="1"/>
          <p:nvPr/>
        </p:nvSpPr>
        <p:spPr>
          <a:xfrm>
            <a:off x="3896367" y="2661748"/>
            <a:ext cx="3051897" cy="238363"/>
          </a:xfrm>
          <a:prstGeom prst="roundRect">
            <a:avLst/>
          </a:prstGeom>
          <a:solidFill>
            <a:srgbClr val="7030A0"/>
          </a:solidFill>
          <a:ln>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1100"/>
            </a:lvl1pPr>
          </a:lstStyle>
          <a:p>
            <a:pPr fontAlgn="auto">
              <a:spcBef>
                <a:spcPts val="0"/>
              </a:spcBef>
              <a:spcAft>
                <a:spcPts val="0"/>
              </a:spcAft>
            </a:pPr>
            <a:r>
              <a:rPr lang="en-US" sz="800" dirty="0" smtClean="0">
                <a:solidFill>
                  <a:prstClr val="white"/>
                </a:solidFill>
                <a:latin typeface="Calibri"/>
              </a:rPr>
              <a:t>NT Budget Process</a:t>
            </a:r>
          </a:p>
        </p:txBody>
      </p:sp>
      <p:sp>
        <p:nvSpPr>
          <p:cNvPr id="37" name="Diamond 36"/>
          <p:cNvSpPr/>
          <p:nvPr/>
        </p:nvSpPr>
        <p:spPr>
          <a:xfrm>
            <a:off x="6156176" y="2700978"/>
            <a:ext cx="792000" cy="144000"/>
          </a:xfrm>
          <a:prstGeom prst="diamond">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ZA" sz="700" dirty="0">
                <a:solidFill>
                  <a:prstClr val="black"/>
                </a:solidFill>
              </a:rPr>
              <a:t>DORA</a:t>
            </a:r>
          </a:p>
        </p:txBody>
      </p:sp>
      <p:sp>
        <p:nvSpPr>
          <p:cNvPr id="58" name="Rounded Rectangle 57"/>
          <p:cNvSpPr/>
          <p:nvPr/>
        </p:nvSpPr>
        <p:spPr>
          <a:xfrm>
            <a:off x="1247044" y="944718"/>
            <a:ext cx="1417632" cy="374571"/>
          </a:xfrm>
          <a:prstGeom prst="roundRect">
            <a:avLst/>
          </a:prstGeom>
          <a:solidFill>
            <a:srgbClr val="FFFF00"/>
          </a:solidFill>
          <a:ln>
            <a:solidFill>
              <a:schemeClr val="tx1"/>
            </a:solidFill>
          </a:ln>
        </p:spPr>
        <p:txBody>
          <a:bodyPr wrap="square" lIns="0" rIns="0" rtlCol="0">
            <a:spAutoFit/>
          </a:bodyPr>
          <a:lstStyle/>
          <a:p>
            <a:pPr algn="ctr" fontAlgn="auto">
              <a:spcBef>
                <a:spcPts val="0"/>
              </a:spcBef>
              <a:spcAft>
                <a:spcPts val="0"/>
              </a:spcAft>
            </a:pPr>
            <a:r>
              <a:rPr lang="en-US" sz="800" dirty="0">
                <a:solidFill>
                  <a:prstClr val="black"/>
                </a:solidFill>
                <a:latin typeface="Calibri"/>
              </a:rPr>
              <a:t>Economic Development Services provided by 3rd parties</a:t>
            </a:r>
          </a:p>
        </p:txBody>
      </p:sp>
      <p:cxnSp>
        <p:nvCxnSpPr>
          <p:cNvPr id="59" name="Straight Arrow Connector 58"/>
          <p:cNvCxnSpPr>
            <a:stCxn id="352" idx="1"/>
            <a:endCxn id="58" idx="3"/>
          </p:cNvCxnSpPr>
          <p:nvPr/>
        </p:nvCxnSpPr>
        <p:spPr>
          <a:xfrm flipH="1">
            <a:off x="2664676" y="1132004"/>
            <a:ext cx="17550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2543188" y="6349943"/>
            <a:ext cx="540000" cy="302955"/>
          </a:xfrm>
          <a:prstGeom prst="ellipse">
            <a:avLst/>
          </a:prstGeom>
          <a:solidFill>
            <a:srgbClr val="7030A0"/>
          </a:solidFill>
          <a:ln>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800"/>
            </a:lvl1pPr>
          </a:lstStyle>
          <a:p>
            <a:pPr fontAlgn="auto">
              <a:spcBef>
                <a:spcPts val="0"/>
              </a:spcBef>
              <a:spcAft>
                <a:spcPts val="0"/>
              </a:spcAft>
            </a:pPr>
            <a:r>
              <a:rPr lang="en-ZA" dirty="0" smtClean="0">
                <a:solidFill>
                  <a:prstClr val="white"/>
                </a:solidFill>
                <a:latin typeface="Calibri"/>
              </a:rPr>
              <a:t>NDPG TA</a:t>
            </a:r>
            <a:endParaRPr lang="en-ZA" dirty="0">
              <a:solidFill>
                <a:prstClr val="white"/>
              </a:solidFill>
              <a:latin typeface="Calibri"/>
            </a:endParaRPr>
          </a:p>
        </p:txBody>
      </p:sp>
      <p:cxnSp>
        <p:nvCxnSpPr>
          <p:cNvPr id="65" name="Elbow Connector 64"/>
          <p:cNvCxnSpPr>
            <a:stCxn id="262" idx="1"/>
            <a:endCxn id="61" idx="2"/>
          </p:cNvCxnSpPr>
          <p:nvPr/>
        </p:nvCxnSpPr>
        <p:spPr>
          <a:xfrm rot="10800000" flipH="1" flipV="1">
            <a:off x="1928464" y="1999119"/>
            <a:ext cx="614724" cy="4502302"/>
          </a:xfrm>
          <a:prstGeom prst="bentConnector3">
            <a:avLst>
              <a:gd name="adj1" fmla="val -37187"/>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48" name="Rounded Rectangle 147"/>
          <p:cNvSpPr/>
          <p:nvPr/>
        </p:nvSpPr>
        <p:spPr>
          <a:xfrm>
            <a:off x="3382674" y="3069539"/>
            <a:ext cx="863192" cy="238363"/>
          </a:xfrm>
          <a:prstGeom prst="roundRect">
            <a:avLst/>
          </a:prstGeom>
          <a:no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smtClean="0">
                <a:solidFill>
                  <a:prstClr val="black"/>
                </a:solidFill>
                <a:latin typeface="Calibri"/>
              </a:rPr>
              <a:t>IDP’s</a:t>
            </a:r>
            <a:endParaRPr lang="en-US" sz="800" dirty="0">
              <a:solidFill>
                <a:prstClr val="black"/>
              </a:solidFill>
              <a:latin typeface="Calibri"/>
            </a:endParaRPr>
          </a:p>
        </p:txBody>
      </p:sp>
      <p:sp>
        <p:nvSpPr>
          <p:cNvPr id="134" name="Diamond 133"/>
          <p:cNvSpPr/>
          <p:nvPr/>
        </p:nvSpPr>
        <p:spPr>
          <a:xfrm>
            <a:off x="2877717" y="3115141"/>
            <a:ext cx="720000" cy="144000"/>
          </a:xfrm>
          <a:prstGeom prst="diamond">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ZA" sz="700" dirty="0">
                <a:solidFill>
                  <a:prstClr val="black"/>
                </a:solidFill>
              </a:rPr>
              <a:t>MSA</a:t>
            </a:r>
          </a:p>
        </p:txBody>
      </p:sp>
      <p:cxnSp>
        <p:nvCxnSpPr>
          <p:cNvPr id="144" name="Elbow Connector 143"/>
          <p:cNvCxnSpPr>
            <a:stCxn id="121" idx="0"/>
            <a:endCxn id="352" idx="2"/>
          </p:cNvCxnSpPr>
          <p:nvPr/>
        </p:nvCxnSpPr>
        <p:spPr>
          <a:xfrm rot="16200000" flipV="1">
            <a:off x="3255054" y="1320720"/>
            <a:ext cx="560648" cy="557785"/>
          </a:xfrm>
          <a:prstGeom prst="bentConnector3">
            <a:avLst>
              <a:gd name="adj1" fmla="val 50000"/>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47" name="Rounded Rectangle 146"/>
          <p:cNvSpPr/>
          <p:nvPr/>
        </p:nvSpPr>
        <p:spPr>
          <a:xfrm>
            <a:off x="6328462" y="1879937"/>
            <a:ext cx="863192" cy="238363"/>
          </a:xfrm>
          <a:prstGeom prst="roundRect">
            <a:avLst/>
          </a:prstGeom>
          <a:no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err="1" smtClean="0">
                <a:solidFill>
                  <a:prstClr val="black"/>
                </a:solidFill>
                <a:latin typeface="Calibri"/>
              </a:rPr>
              <a:t>Prov</a:t>
            </a:r>
            <a:r>
              <a:rPr lang="en-US" sz="800" dirty="0" smtClean="0">
                <a:solidFill>
                  <a:prstClr val="black"/>
                </a:solidFill>
                <a:latin typeface="Calibri"/>
              </a:rPr>
              <a:t> Budget</a:t>
            </a:r>
            <a:endParaRPr lang="en-US" sz="800" dirty="0">
              <a:solidFill>
                <a:prstClr val="black"/>
              </a:solidFill>
              <a:latin typeface="Calibri"/>
            </a:endParaRPr>
          </a:p>
        </p:txBody>
      </p:sp>
      <p:cxnSp>
        <p:nvCxnSpPr>
          <p:cNvPr id="152" name="Elbow Connector 151"/>
          <p:cNvCxnSpPr>
            <a:stCxn id="190" idx="0"/>
            <a:endCxn id="147" idx="2"/>
          </p:cNvCxnSpPr>
          <p:nvPr/>
        </p:nvCxnSpPr>
        <p:spPr>
          <a:xfrm rot="5400000" flipH="1" flipV="1">
            <a:off x="5819463" y="1721153"/>
            <a:ext cx="543448" cy="1337742"/>
          </a:xfrm>
          <a:prstGeom prst="bentConnector3">
            <a:avLst>
              <a:gd name="adj1" fmla="val 44147"/>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53" name="Elbow Connector 152"/>
          <p:cNvCxnSpPr>
            <a:stCxn id="190" idx="0"/>
            <a:endCxn id="262" idx="2"/>
          </p:cNvCxnSpPr>
          <p:nvPr/>
        </p:nvCxnSpPr>
        <p:spPr>
          <a:xfrm rot="16200000" flipV="1">
            <a:off x="3653516" y="892948"/>
            <a:ext cx="475344" cy="3062256"/>
          </a:xfrm>
          <a:prstGeom prst="bentConnector3">
            <a:avLst>
              <a:gd name="adj1" fmla="val 50000"/>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54" name="Elbow Connector 153"/>
          <p:cNvCxnSpPr>
            <a:stCxn id="147" idx="0"/>
            <a:endCxn id="117" idx="3"/>
          </p:cNvCxnSpPr>
          <p:nvPr/>
        </p:nvCxnSpPr>
        <p:spPr>
          <a:xfrm rot="16200000" flipV="1">
            <a:off x="5429785" y="549664"/>
            <a:ext cx="747933" cy="1912614"/>
          </a:xfrm>
          <a:prstGeom prst="bentConnector2">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55" name="Rounded Rectangle 154"/>
          <p:cNvSpPr/>
          <p:nvPr/>
        </p:nvSpPr>
        <p:spPr>
          <a:xfrm>
            <a:off x="5367726" y="1879937"/>
            <a:ext cx="863192" cy="238363"/>
          </a:xfrm>
          <a:prstGeom prst="roundRect">
            <a:avLst/>
          </a:prstGeom>
          <a:no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smtClean="0">
                <a:solidFill>
                  <a:prstClr val="black"/>
                </a:solidFill>
                <a:latin typeface="Calibri"/>
              </a:rPr>
              <a:t>SOE Budgets</a:t>
            </a:r>
            <a:endParaRPr lang="en-US" sz="800" dirty="0">
              <a:solidFill>
                <a:prstClr val="black"/>
              </a:solidFill>
              <a:latin typeface="Calibri"/>
            </a:endParaRPr>
          </a:p>
        </p:txBody>
      </p:sp>
      <p:cxnSp>
        <p:nvCxnSpPr>
          <p:cNvPr id="157" name="Elbow Connector 156"/>
          <p:cNvCxnSpPr>
            <a:stCxn id="155" idx="0"/>
            <a:endCxn id="117" idx="3"/>
          </p:cNvCxnSpPr>
          <p:nvPr/>
        </p:nvCxnSpPr>
        <p:spPr>
          <a:xfrm rot="16200000" flipV="1">
            <a:off x="4949417" y="1030032"/>
            <a:ext cx="747933" cy="951878"/>
          </a:xfrm>
          <a:prstGeom prst="bentConnector2">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21" name="Rounded Rectangle 120"/>
          <p:cNvSpPr/>
          <p:nvPr/>
        </p:nvSpPr>
        <p:spPr>
          <a:xfrm>
            <a:off x="3382674" y="1879937"/>
            <a:ext cx="863192" cy="238363"/>
          </a:xfrm>
          <a:prstGeom prst="roundRect">
            <a:avLst/>
          </a:prstGeom>
          <a:no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smtClean="0">
                <a:solidFill>
                  <a:prstClr val="black"/>
                </a:solidFill>
                <a:latin typeface="Calibri"/>
              </a:rPr>
              <a:t>Muni Budget</a:t>
            </a:r>
            <a:endParaRPr lang="en-US" sz="800" dirty="0">
              <a:solidFill>
                <a:prstClr val="black"/>
              </a:solidFill>
              <a:latin typeface="Calibri"/>
            </a:endParaRPr>
          </a:p>
        </p:txBody>
      </p:sp>
      <p:sp>
        <p:nvSpPr>
          <p:cNvPr id="201" name="Diamond 200"/>
          <p:cNvSpPr/>
          <p:nvPr/>
        </p:nvSpPr>
        <p:spPr>
          <a:xfrm>
            <a:off x="4199468" y="1941668"/>
            <a:ext cx="864000" cy="144000"/>
          </a:xfrm>
          <a:prstGeom prst="diamond">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ZA" sz="700" dirty="0" smtClean="0">
                <a:solidFill>
                  <a:prstClr val="black"/>
                </a:solidFill>
              </a:rPr>
              <a:t>MFMA</a:t>
            </a:r>
            <a:endParaRPr lang="en-ZA" sz="700" dirty="0">
              <a:solidFill>
                <a:prstClr val="black"/>
              </a:solidFill>
            </a:endParaRPr>
          </a:p>
        </p:txBody>
      </p:sp>
      <p:cxnSp>
        <p:nvCxnSpPr>
          <p:cNvPr id="240" name="Elbow Connector 239"/>
          <p:cNvCxnSpPr>
            <a:stCxn id="190" idx="0"/>
            <a:endCxn id="155" idx="2"/>
          </p:cNvCxnSpPr>
          <p:nvPr/>
        </p:nvCxnSpPr>
        <p:spPr>
          <a:xfrm rot="5400000" flipH="1" flipV="1">
            <a:off x="5339095" y="2201521"/>
            <a:ext cx="543448" cy="377006"/>
          </a:xfrm>
          <a:prstGeom prst="bentConnector3">
            <a:avLst>
              <a:gd name="adj1" fmla="val 44148"/>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62" name="Rounded Rectangle 261"/>
          <p:cNvSpPr/>
          <p:nvPr/>
        </p:nvSpPr>
        <p:spPr>
          <a:xfrm>
            <a:off x="1928464" y="1811833"/>
            <a:ext cx="863192" cy="374571"/>
          </a:xfrm>
          <a:prstGeom prst="roundRect">
            <a:avLst/>
          </a:prstGeom>
          <a:no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smtClean="0">
                <a:solidFill>
                  <a:prstClr val="black"/>
                </a:solidFill>
                <a:latin typeface="Calibri"/>
              </a:rPr>
              <a:t>National &amp; Provincial Grants</a:t>
            </a:r>
            <a:endParaRPr lang="en-US" sz="800" dirty="0">
              <a:solidFill>
                <a:prstClr val="black"/>
              </a:solidFill>
              <a:latin typeface="Calibri"/>
            </a:endParaRPr>
          </a:p>
        </p:txBody>
      </p:sp>
      <p:cxnSp>
        <p:nvCxnSpPr>
          <p:cNvPr id="288" name="Straight Arrow Connector 287"/>
          <p:cNvCxnSpPr>
            <a:stCxn id="262" idx="3"/>
            <a:endCxn id="121" idx="1"/>
          </p:cNvCxnSpPr>
          <p:nvPr/>
        </p:nvCxnSpPr>
        <p:spPr>
          <a:xfrm>
            <a:off x="2791656" y="1999119"/>
            <a:ext cx="59101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Rounded Rectangle 3"/>
          <p:cNvSpPr/>
          <p:nvPr/>
        </p:nvSpPr>
        <p:spPr>
          <a:xfrm>
            <a:off x="3382674" y="3441209"/>
            <a:ext cx="2760914" cy="1728000"/>
          </a:xfrm>
          <a:prstGeom prst="roundRect">
            <a:avLst>
              <a:gd name="adj" fmla="val 4788"/>
            </a:avLst>
          </a:prstGeom>
          <a:noFill/>
          <a:ln w="9525">
            <a:solidFill>
              <a:schemeClr val="tx1">
                <a:lumMod val="95000"/>
                <a:lumOff val="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1800">
              <a:solidFill>
                <a:prstClr val="white"/>
              </a:solidFill>
            </a:endParaRPr>
          </a:p>
        </p:txBody>
      </p:sp>
      <p:sp>
        <p:nvSpPr>
          <p:cNvPr id="99" name="Diamond 98"/>
          <p:cNvSpPr/>
          <p:nvPr/>
        </p:nvSpPr>
        <p:spPr>
          <a:xfrm>
            <a:off x="3921705" y="5245102"/>
            <a:ext cx="1059964" cy="134579"/>
          </a:xfrm>
          <a:prstGeom prst="diamond">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ZA" sz="700" dirty="0" smtClean="0">
                <a:solidFill>
                  <a:prstClr val="black"/>
                </a:solidFill>
              </a:rPr>
              <a:t>SPLUMA</a:t>
            </a:r>
            <a:endParaRPr lang="en-ZA" sz="700" dirty="0">
              <a:solidFill>
                <a:prstClr val="black"/>
              </a:solidFill>
            </a:endParaRPr>
          </a:p>
        </p:txBody>
      </p:sp>
      <p:sp>
        <p:nvSpPr>
          <p:cNvPr id="140" name="TextBox 139"/>
          <p:cNvSpPr txBox="1"/>
          <p:nvPr/>
        </p:nvSpPr>
        <p:spPr>
          <a:xfrm>
            <a:off x="4248707" y="5109037"/>
            <a:ext cx="405961" cy="136208"/>
          </a:xfrm>
          <a:prstGeom prst="roundRect">
            <a:avLst/>
          </a:prstGeom>
          <a:solidFill>
            <a:schemeClr val="bg1">
              <a:lumMod val="85000"/>
            </a:schemeClr>
          </a:solidFill>
          <a:ln w="3175">
            <a:solidFill>
              <a:schemeClr val="tx1"/>
            </a:solidFill>
            <a:prstDash val="sysDash"/>
          </a:ln>
          <a:effectLst>
            <a:outerShdw blurRad="190500" dist="228600" dir="2700000" algn="ctr">
              <a:srgbClr val="000000">
                <a:alpha val="30000"/>
              </a:srgbClr>
            </a:outerShdw>
          </a:effectLst>
        </p:spPr>
        <p:txBody>
          <a:bodyPr wrap="square" lIns="0" tIns="0" rIns="0" bIns="0" rtlCol="0">
            <a:spAutoFit/>
          </a:bodyPr>
          <a:lstStyle>
            <a:defPPr>
              <a:defRPr lang="en-US"/>
            </a:defPPr>
            <a:lvl1pPr algn="ctr">
              <a:defRPr sz="1100"/>
            </a:lvl1pPr>
          </a:lstStyle>
          <a:p>
            <a:pPr fontAlgn="auto">
              <a:spcBef>
                <a:spcPts val="0"/>
              </a:spcBef>
              <a:spcAft>
                <a:spcPts val="0"/>
              </a:spcAft>
            </a:pPr>
            <a:r>
              <a:rPr lang="en-US" sz="800" b="1" dirty="0" smtClean="0">
                <a:solidFill>
                  <a:prstClr val="black"/>
                </a:solidFill>
                <a:latin typeface="Calibri"/>
              </a:rPr>
              <a:t>SDF</a:t>
            </a:r>
          </a:p>
        </p:txBody>
      </p:sp>
      <p:sp>
        <p:nvSpPr>
          <p:cNvPr id="313" name="Rounded Rectangle 312"/>
          <p:cNvSpPr/>
          <p:nvPr/>
        </p:nvSpPr>
        <p:spPr>
          <a:xfrm>
            <a:off x="7223708" y="5961807"/>
            <a:ext cx="863192" cy="374571"/>
          </a:xfrm>
          <a:prstGeom prst="roundRect">
            <a:avLst/>
          </a:prstGeom>
          <a:solidFill>
            <a:srgbClr val="FFFF00"/>
          </a:solidFill>
          <a:ln w="9525" cmpd="sng">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smtClean="0">
                <a:solidFill>
                  <a:prstClr val="black"/>
                </a:solidFill>
                <a:latin typeface="Calibri"/>
              </a:rPr>
              <a:t>Stakeholder Management</a:t>
            </a:r>
            <a:endParaRPr lang="en-US" sz="800" dirty="0">
              <a:solidFill>
                <a:prstClr val="black"/>
              </a:solidFill>
              <a:latin typeface="Calibri"/>
            </a:endParaRPr>
          </a:p>
        </p:txBody>
      </p:sp>
      <p:cxnSp>
        <p:nvCxnSpPr>
          <p:cNvPr id="114" name="Straight Arrow Connector 113"/>
          <p:cNvCxnSpPr>
            <a:stCxn id="97" idx="0"/>
            <a:endCxn id="190" idx="2"/>
          </p:cNvCxnSpPr>
          <p:nvPr/>
        </p:nvCxnSpPr>
        <p:spPr>
          <a:xfrm flipH="1" flipV="1">
            <a:off x="5422316" y="2900111"/>
            <a:ext cx="819" cy="62669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a:stCxn id="148" idx="0"/>
            <a:endCxn id="121" idx="2"/>
          </p:cNvCxnSpPr>
          <p:nvPr/>
        </p:nvCxnSpPr>
        <p:spPr>
          <a:xfrm flipV="1">
            <a:off x="3814270" y="2118300"/>
            <a:ext cx="0" cy="95123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5" name="TextBox 144"/>
          <p:cNvSpPr txBox="1"/>
          <p:nvPr/>
        </p:nvSpPr>
        <p:spPr>
          <a:xfrm>
            <a:off x="7727764" y="429500"/>
            <a:ext cx="791711" cy="238363"/>
          </a:xfrm>
          <a:prstGeom prst="roundRect">
            <a:avLst/>
          </a:prstGeom>
          <a:solidFill>
            <a:srgbClr val="00B050"/>
          </a:solidFill>
          <a:ln>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800"/>
            </a:lvl1pPr>
          </a:lstStyle>
          <a:p>
            <a:pPr fontAlgn="auto">
              <a:spcBef>
                <a:spcPts val="0"/>
              </a:spcBef>
              <a:spcAft>
                <a:spcPts val="0"/>
              </a:spcAft>
            </a:pPr>
            <a:r>
              <a:rPr lang="en-ZA" dirty="0" smtClean="0">
                <a:solidFill>
                  <a:prstClr val="black"/>
                </a:solidFill>
                <a:latin typeface="Calibri"/>
              </a:rPr>
              <a:t>Planning</a:t>
            </a:r>
            <a:endParaRPr lang="en-ZA" dirty="0">
              <a:solidFill>
                <a:prstClr val="black"/>
              </a:solidFill>
              <a:latin typeface="Calibri"/>
            </a:endParaRPr>
          </a:p>
        </p:txBody>
      </p:sp>
      <p:sp>
        <p:nvSpPr>
          <p:cNvPr id="146" name="TextBox 145"/>
          <p:cNvSpPr txBox="1"/>
          <p:nvPr/>
        </p:nvSpPr>
        <p:spPr>
          <a:xfrm>
            <a:off x="7727764" y="704005"/>
            <a:ext cx="791711" cy="238363"/>
          </a:xfrm>
          <a:prstGeom prst="roundRect">
            <a:avLst/>
          </a:prstGeom>
          <a:solidFill>
            <a:srgbClr val="F68426"/>
          </a:solidFill>
          <a:ln>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800"/>
            </a:lvl1pPr>
          </a:lstStyle>
          <a:p>
            <a:pPr fontAlgn="auto">
              <a:spcBef>
                <a:spcPts val="0"/>
              </a:spcBef>
              <a:spcAft>
                <a:spcPts val="0"/>
              </a:spcAft>
            </a:pPr>
            <a:r>
              <a:rPr lang="en-ZA" dirty="0" smtClean="0">
                <a:solidFill>
                  <a:prstClr val="black"/>
                </a:solidFill>
                <a:latin typeface="Calibri"/>
              </a:rPr>
              <a:t>Implementation</a:t>
            </a:r>
            <a:endParaRPr lang="en-ZA" dirty="0">
              <a:solidFill>
                <a:prstClr val="black"/>
              </a:solidFill>
              <a:latin typeface="Calibri"/>
            </a:endParaRPr>
          </a:p>
        </p:txBody>
      </p:sp>
      <p:sp>
        <p:nvSpPr>
          <p:cNvPr id="149" name="TextBox 148"/>
          <p:cNvSpPr txBox="1"/>
          <p:nvPr/>
        </p:nvSpPr>
        <p:spPr>
          <a:xfrm>
            <a:off x="7727764" y="978510"/>
            <a:ext cx="791711" cy="238363"/>
          </a:xfrm>
          <a:prstGeom prst="roundRect">
            <a:avLst/>
          </a:prstGeom>
          <a:solidFill>
            <a:srgbClr val="7030A0"/>
          </a:solidFill>
          <a:ln>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800"/>
            </a:lvl1pPr>
          </a:lstStyle>
          <a:p>
            <a:pPr fontAlgn="auto">
              <a:spcBef>
                <a:spcPts val="0"/>
              </a:spcBef>
              <a:spcAft>
                <a:spcPts val="0"/>
              </a:spcAft>
            </a:pPr>
            <a:r>
              <a:rPr lang="en-ZA" dirty="0" smtClean="0">
                <a:solidFill>
                  <a:prstClr val="white"/>
                </a:solidFill>
                <a:latin typeface="Calibri"/>
              </a:rPr>
              <a:t>Finance</a:t>
            </a:r>
            <a:endParaRPr lang="en-ZA" dirty="0">
              <a:solidFill>
                <a:prstClr val="white"/>
              </a:solidFill>
              <a:latin typeface="Calibri"/>
            </a:endParaRPr>
          </a:p>
        </p:txBody>
      </p:sp>
      <p:sp>
        <p:nvSpPr>
          <p:cNvPr id="150" name="TextBox 149"/>
          <p:cNvSpPr txBox="1"/>
          <p:nvPr/>
        </p:nvSpPr>
        <p:spPr>
          <a:xfrm>
            <a:off x="7727764" y="1253015"/>
            <a:ext cx="791711" cy="238363"/>
          </a:xfrm>
          <a:prstGeom prst="roundRect">
            <a:avLst/>
          </a:prstGeom>
          <a:solidFill>
            <a:srgbClr val="FFFF00"/>
          </a:solidFill>
          <a:ln>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800"/>
            </a:lvl1pPr>
          </a:lstStyle>
          <a:p>
            <a:pPr fontAlgn="auto">
              <a:spcBef>
                <a:spcPts val="0"/>
              </a:spcBef>
              <a:spcAft>
                <a:spcPts val="0"/>
              </a:spcAft>
            </a:pPr>
            <a:r>
              <a:rPr lang="en-ZA" dirty="0" smtClean="0">
                <a:solidFill>
                  <a:prstClr val="black"/>
                </a:solidFill>
                <a:latin typeface="Calibri"/>
              </a:rPr>
              <a:t>KM</a:t>
            </a:r>
            <a:endParaRPr lang="en-ZA" dirty="0">
              <a:solidFill>
                <a:prstClr val="black"/>
              </a:solidFill>
              <a:latin typeface="Calibri"/>
            </a:endParaRPr>
          </a:p>
        </p:txBody>
      </p:sp>
      <p:sp>
        <p:nvSpPr>
          <p:cNvPr id="156" name="TextBox 155"/>
          <p:cNvSpPr txBox="1"/>
          <p:nvPr/>
        </p:nvSpPr>
        <p:spPr>
          <a:xfrm>
            <a:off x="7727764" y="1538677"/>
            <a:ext cx="791711" cy="238363"/>
          </a:xfrm>
          <a:prstGeom prst="roundRect">
            <a:avLst/>
          </a:prstGeom>
          <a:noFill/>
          <a:ln w="9525" cmpd="sng">
            <a:solidFill>
              <a:schemeClr val="tx1"/>
            </a:solidFill>
            <a:prstDash val="solid"/>
          </a:ln>
          <a:effectLst/>
        </p:spPr>
        <p:txBody>
          <a:bodyPr wrap="square" lIns="0" rIns="0" rtlCol="0">
            <a:spAutoFit/>
          </a:bodyPr>
          <a:lstStyle>
            <a:defPPr>
              <a:defRPr lang="en-US"/>
            </a:defPPr>
            <a:lvl1pPr algn="ctr">
              <a:defRPr sz="1100"/>
            </a:lvl1pPr>
          </a:lstStyle>
          <a:p>
            <a:pPr fontAlgn="auto">
              <a:spcBef>
                <a:spcPts val="0"/>
              </a:spcBef>
              <a:spcAft>
                <a:spcPts val="0"/>
              </a:spcAft>
            </a:pPr>
            <a:r>
              <a:rPr lang="en-ZA" sz="800" dirty="0">
                <a:solidFill>
                  <a:prstClr val="black"/>
                </a:solidFill>
                <a:latin typeface="Calibri"/>
              </a:rPr>
              <a:t>KPI’s</a:t>
            </a:r>
          </a:p>
        </p:txBody>
      </p:sp>
      <p:sp>
        <p:nvSpPr>
          <p:cNvPr id="251" name="TextBox 250"/>
          <p:cNvSpPr txBox="1"/>
          <p:nvPr/>
        </p:nvSpPr>
        <p:spPr>
          <a:xfrm>
            <a:off x="2573515" y="2083650"/>
            <a:ext cx="576000" cy="302955"/>
          </a:xfrm>
          <a:prstGeom prst="ellipse">
            <a:avLst/>
          </a:prstGeom>
          <a:solidFill>
            <a:srgbClr val="7030A0"/>
          </a:solidFill>
          <a:ln>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800"/>
            </a:lvl1pPr>
          </a:lstStyle>
          <a:p>
            <a:pPr fontAlgn="auto">
              <a:spcBef>
                <a:spcPts val="0"/>
              </a:spcBef>
              <a:spcAft>
                <a:spcPts val="0"/>
              </a:spcAft>
            </a:pPr>
            <a:r>
              <a:rPr lang="en-ZA" dirty="0" smtClean="0">
                <a:solidFill>
                  <a:prstClr val="white"/>
                </a:solidFill>
                <a:latin typeface="Calibri"/>
              </a:rPr>
              <a:t>NDPG CG</a:t>
            </a:r>
            <a:endParaRPr lang="en-ZA" dirty="0">
              <a:solidFill>
                <a:prstClr val="white"/>
              </a:solidFill>
              <a:latin typeface="Calibri"/>
            </a:endParaRPr>
          </a:p>
        </p:txBody>
      </p:sp>
      <p:sp>
        <p:nvSpPr>
          <p:cNvPr id="159" name="Rounded Rectangle 158"/>
          <p:cNvSpPr/>
          <p:nvPr/>
        </p:nvSpPr>
        <p:spPr>
          <a:xfrm>
            <a:off x="5959498" y="6045127"/>
            <a:ext cx="613151" cy="238363"/>
          </a:xfrm>
          <a:prstGeom prst="roundRect">
            <a:avLst/>
          </a:prstGeom>
          <a:solidFill>
            <a:srgbClr val="FFFF00"/>
          </a:solid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a:solidFill>
                  <a:prstClr val="black"/>
                </a:solidFill>
                <a:latin typeface="Calibri"/>
              </a:rPr>
              <a:t>Toolkits</a:t>
            </a:r>
          </a:p>
        </p:txBody>
      </p:sp>
      <p:sp>
        <p:nvSpPr>
          <p:cNvPr id="160" name="Rounded Rectangle 159"/>
          <p:cNvSpPr/>
          <p:nvPr/>
        </p:nvSpPr>
        <p:spPr>
          <a:xfrm>
            <a:off x="5495516" y="5388714"/>
            <a:ext cx="548329" cy="238363"/>
          </a:xfrm>
          <a:prstGeom prst="roundRect">
            <a:avLst/>
          </a:prstGeom>
          <a:solidFill>
            <a:srgbClr val="00B050"/>
          </a:solid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a:solidFill>
                  <a:prstClr val="black"/>
                </a:solidFill>
                <a:latin typeface="Calibri"/>
              </a:rPr>
              <a:t>Approvals</a:t>
            </a:r>
          </a:p>
        </p:txBody>
      </p:sp>
      <p:sp>
        <p:nvSpPr>
          <p:cNvPr id="161" name="Rounded Rectangle 160"/>
          <p:cNvSpPr/>
          <p:nvPr/>
        </p:nvSpPr>
        <p:spPr>
          <a:xfrm>
            <a:off x="6073919" y="5388714"/>
            <a:ext cx="442178" cy="238363"/>
          </a:xfrm>
          <a:prstGeom prst="roundRect">
            <a:avLst/>
          </a:prstGeom>
          <a:solidFill>
            <a:srgbClr val="00B050"/>
          </a:solid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a:solidFill>
                  <a:prstClr val="black"/>
                </a:solidFill>
                <a:latin typeface="Calibri"/>
              </a:rPr>
              <a:t>Support</a:t>
            </a:r>
          </a:p>
        </p:txBody>
      </p:sp>
      <p:sp>
        <p:nvSpPr>
          <p:cNvPr id="162" name="Rounded Rectangle 161"/>
          <p:cNvSpPr/>
          <p:nvPr/>
        </p:nvSpPr>
        <p:spPr>
          <a:xfrm>
            <a:off x="6548358" y="5388714"/>
            <a:ext cx="279624" cy="238363"/>
          </a:xfrm>
          <a:prstGeom prst="roundRect">
            <a:avLst/>
          </a:prstGeom>
          <a:solidFill>
            <a:srgbClr val="00B050"/>
          </a:solid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a:solidFill>
                  <a:prstClr val="black"/>
                </a:solidFill>
                <a:latin typeface="Calibri"/>
              </a:rPr>
              <a:t>M&amp;E</a:t>
            </a:r>
          </a:p>
        </p:txBody>
      </p:sp>
      <p:cxnSp>
        <p:nvCxnSpPr>
          <p:cNvPr id="167" name="Elbow Connector 166"/>
          <p:cNvCxnSpPr>
            <a:stCxn id="61" idx="6"/>
            <a:endCxn id="79" idx="2"/>
          </p:cNvCxnSpPr>
          <p:nvPr/>
        </p:nvCxnSpPr>
        <p:spPr>
          <a:xfrm flipV="1">
            <a:off x="3083188" y="5043596"/>
            <a:ext cx="2339948" cy="1457825"/>
          </a:xfrm>
          <a:prstGeom prst="bentConnector2">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70" name="Elbow Connector 169"/>
          <p:cNvCxnSpPr>
            <a:stCxn id="160" idx="0"/>
            <a:endCxn id="79" idx="2"/>
          </p:cNvCxnSpPr>
          <p:nvPr/>
        </p:nvCxnSpPr>
        <p:spPr>
          <a:xfrm rot="16200000" flipV="1">
            <a:off x="5423850" y="5042882"/>
            <a:ext cx="345118" cy="346545"/>
          </a:xfrm>
          <a:prstGeom prst="bentConnector3">
            <a:avLst>
              <a:gd name="adj1" fmla="val 29300"/>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73" name="Elbow Connector 172"/>
          <p:cNvCxnSpPr>
            <a:stCxn id="161" idx="0"/>
            <a:endCxn id="79" idx="2"/>
          </p:cNvCxnSpPr>
          <p:nvPr/>
        </p:nvCxnSpPr>
        <p:spPr>
          <a:xfrm rot="16200000" flipV="1">
            <a:off x="5686513" y="4780219"/>
            <a:ext cx="345118" cy="871872"/>
          </a:xfrm>
          <a:prstGeom prst="bentConnector3">
            <a:avLst>
              <a:gd name="adj1" fmla="val 29301"/>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76" name="Elbow Connector 175"/>
          <p:cNvCxnSpPr>
            <a:stCxn id="162" idx="0"/>
            <a:endCxn id="79" idx="2"/>
          </p:cNvCxnSpPr>
          <p:nvPr/>
        </p:nvCxnSpPr>
        <p:spPr>
          <a:xfrm rot="16200000" flipV="1">
            <a:off x="5883094" y="4583638"/>
            <a:ext cx="345118" cy="1265034"/>
          </a:xfrm>
          <a:prstGeom prst="bentConnector3">
            <a:avLst>
              <a:gd name="adj1" fmla="val 29300"/>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91" name="Rounded Rectangle 190"/>
          <p:cNvSpPr/>
          <p:nvPr/>
        </p:nvSpPr>
        <p:spPr>
          <a:xfrm>
            <a:off x="5687671" y="5580869"/>
            <a:ext cx="548329" cy="238363"/>
          </a:xfrm>
          <a:prstGeom prst="roundRect">
            <a:avLst/>
          </a:prstGeom>
          <a:solidFill>
            <a:srgbClr val="F68426"/>
          </a:solid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a:solidFill>
                  <a:prstClr val="black"/>
                </a:solidFill>
                <a:latin typeface="Calibri"/>
              </a:rPr>
              <a:t>Approvals</a:t>
            </a:r>
          </a:p>
        </p:txBody>
      </p:sp>
      <p:sp>
        <p:nvSpPr>
          <p:cNvPr id="192" name="Rounded Rectangle 191"/>
          <p:cNvSpPr/>
          <p:nvPr/>
        </p:nvSpPr>
        <p:spPr>
          <a:xfrm>
            <a:off x="6266074" y="5580869"/>
            <a:ext cx="442178" cy="238363"/>
          </a:xfrm>
          <a:prstGeom prst="roundRect">
            <a:avLst/>
          </a:prstGeom>
          <a:solidFill>
            <a:srgbClr val="F68426"/>
          </a:solid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a:solidFill>
                  <a:prstClr val="black"/>
                </a:solidFill>
                <a:latin typeface="Calibri"/>
              </a:rPr>
              <a:t>Support</a:t>
            </a:r>
          </a:p>
        </p:txBody>
      </p:sp>
      <p:sp>
        <p:nvSpPr>
          <p:cNvPr id="193" name="Rounded Rectangle 192"/>
          <p:cNvSpPr/>
          <p:nvPr/>
        </p:nvSpPr>
        <p:spPr>
          <a:xfrm>
            <a:off x="6740513" y="5580869"/>
            <a:ext cx="279624" cy="238363"/>
          </a:xfrm>
          <a:prstGeom prst="roundRect">
            <a:avLst/>
          </a:prstGeom>
          <a:solidFill>
            <a:srgbClr val="F68426"/>
          </a:solid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a:solidFill>
                  <a:prstClr val="black"/>
                </a:solidFill>
                <a:latin typeface="Calibri"/>
              </a:rPr>
              <a:t>M&amp;E</a:t>
            </a:r>
          </a:p>
        </p:txBody>
      </p:sp>
      <p:cxnSp>
        <p:nvCxnSpPr>
          <p:cNvPr id="194" name="Elbow Connector 193"/>
          <p:cNvCxnSpPr>
            <a:stCxn id="159" idx="0"/>
            <a:endCxn id="192" idx="2"/>
          </p:cNvCxnSpPr>
          <p:nvPr/>
        </p:nvCxnSpPr>
        <p:spPr>
          <a:xfrm rot="5400000" flipH="1" flipV="1">
            <a:off x="6263671" y="5821636"/>
            <a:ext cx="225895" cy="221089"/>
          </a:xfrm>
          <a:prstGeom prst="bentConnector3">
            <a:avLst>
              <a:gd name="adj1" fmla="val 50000"/>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95" name="Elbow Connector 194"/>
          <p:cNvCxnSpPr>
            <a:stCxn id="159" idx="0"/>
            <a:endCxn id="191" idx="2"/>
          </p:cNvCxnSpPr>
          <p:nvPr/>
        </p:nvCxnSpPr>
        <p:spPr>
          <a:xfrm rot="16200000" flipV="1">
            <a:off x="6001008" y="5780061"/>
            <a:ext cx="225895" cy="304238"/>
          </a:xfrm>
          <a:prstGeom prst="bentConnector3">
            <a:avLst>
              <a:gd name="adj1" fmla="val 50000"/>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99" name="Elbow Connector 198"/>
          <p:cNvCxnSpPr>
            <a:stCxn id="313" idx="0"/>
            <a:endCxn id="71" idx="3"/>
          </p:cNvCxnSpPr>
          <p:nvPr/>
        </p:nvCxnSpPr>
        <p:spPr>
          <a:xfrm rot="16200000" flipV="1">
            <a:off x="3355574" y="1662077"/>
            <a:ext cx="5503568" cy="3095892"/>
          </a:xfrm>
          <a:prstGeom prst="bentConnector2">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507" name="5-Point Star 506"/>
          <p:cNvSpPr>
            <a:spLocks noChangeAspect="1"/>
          </p:cNvSpPr>
          <p:nvPr/>
        </p:nvSpPr>
        <p:spPr>
          <a:xfrm>
            <a:off x="3026514" y="273765"/>
            <a:ext cx="144000" cy="14400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1800" dirty="0">
              <a:solidFill>
                <a:prstClr val="white"/>
              </a:solidFill>
            </a:endParaRPr>
          </a:p>
        </p:txBody>
      </p:sp>
      <p:sp>
        <p:nvSpPr>
          <p:cNvPr id="289" name="5-Point Star 288"/>
          <p:cNvSpPr>
            <a:spLocks noChangeAspect="1"/>
          </p:cNvSpPr>
          <p:nvPr/>
        </p:nvSpPr>
        <p:spPr>
          <a:xfrm>
            <a:off x="7223415" y="5964733"/>
            <a:ext cx="144000" cy="14400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1800" dirty="0">
              <a:solidFill>
                <a:prstClr val="white"/>
              </a:solidFill>
            </a:endParaRPr>
          </a:p>
        </p:txBody>
      </p:sp>
      <p:sp>
        <p:nvSpPr>
          <p:cNvPr id="292" name="5-Point Star 291"/>
          <p:cNvSpPr>
            <a:spLocks noChangeAspect="1"/>
          </p:cNvSpPr>
          <p:nvPr/>
        </p:nvSpPr>
        <p:spPr>
          <a:xfrm>
            <a:off x="3902515" y="942487"/>
            <a:ext cx="144000" cy="14400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1800" dirty="0">
              <a:solidFill>
                <a:prstClr val="white"/>
              </a:solidFill>
            </a:endParaRPr>
          </a:p>
        </p:txBody>
      </p:sp>
      <p:sp>
        <p:nvSpPr>
          <p:cNvPr id="293" name="5-Point Star 292"/>
          <p:cNvSpPr>
            <a:spLocks noChangeAspect="1"/>
          </p:cNvSpPr>
          <p:nvPr/>
        </p:nvSpPr>
        <p:spPr>
          <a:xfrm>
            <a:off x="2840182" y="942054"/>
            <a:ext cx="144000" cy="14400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1800" dirty="0">
              <a:solidFill>
                <a:prstClr val="white"/>
              </a:solidFill>
            </a:endParaRPr>
          </a:p>
        </p:txBody>
      </p:sp>
      <p:sp>
        <p:nvSpPr>
          <p:cNvPr id="294" name="5-Point Star 293"/>
          <p:cNvSpPr>
            <a:spLocks noChangeAspect="1"/>
          </p:cNvSpPr>
          <p:nvPr/>
        </p:nvSpPr>
        <p:spPr>
          <a:xfrm>
            <a:off x="4781253" y="4043754"/>
            <a:ext cx="144000" cy="14400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1800" dirty="0">
              <a:solidFill>
                <a:prstClr val="white"/>
              </a:solidFill>
            </a:endParaRPr>
          </a:p>
        </p:txBody>
      </p:sp>
      <p:sp>
        <p:nvSpPr>
          <p:cNvPr id="295" name="5-Point Star 294"/>
          <p:cNvSpPr>
            <a:spLocks noChangeAspect="1"/>
          </p:cNvSpPr>
          <p:nvPr/>
        </p:nvSpPr>
        <p:spPr>
          <a:xfrm>
            <a:off x="4780897" y="4800441"/>
            <a:ext cx="144000" cy="14400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1800" dirty="0">
              <a:solidFill>
                <a:prstClr val="white"/>
              </a:solidFill>
            </a:endParaRPr>
          </a:p>
        </p:txBody>
      </p:sp>
      <p:sp>
        <p:nvSpPr>
          <p:cNvPr id="296" name="5-Point Star 295"/>
          <p:cNvSpPr>
            <a:spLocks noChangeAspect="1"/>
          </p:cNvSpPr>
          <p:nvPr/>
        </p:nvSpPr>
        <p:spPr>
          <a:xfrm>
            <a:off x="7727764" y="1532939"/>
            <a:ext cx="144000" cy="14400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1800" dirty="0">
              <a:solidFill>
                <a:prstClr val="white"/>
              </a:solidFill>
            </a:endParaRPr>
          </a:p>
        </p:txBody>
      </p:sp>
    </p:spTree>
    <p:extLst>
      <p:ext uri="{BB962C8B-B14F-4D97-AF65-F5344CB8AC3E}">
        <p14:creationId xmlns:p14="http://schemas.microsoft.com/office/powerpoint/2010/main" val="3515402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NDP’s Key Performance Indicators (KPI’s)</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22</a:t>
            </a:fld>
            <a:endParaRPr lang="en-ZA">
              <a:solidFill>
                <a:prstClr val="black">
                  <a:tint val="75000"/>
                </a:prstClr>
              </a:solidFill>
            </a:endParaRPr>
          </a:p>
        </p:txBody>
      </p:sp>
      <p:graphicFrame>
        <p:nvGraphicFramePr>
          <p:cNvPr id="44" name="Table 43"/>
          <p:cNvGraphicFramePr>
            <a:graphicFrameLocks noGrp="1"/>
          </p:cNvGraphicFramePr>
          <p:nvPr>
            <p:extLst>
              <p:ext uri="{D42A27DB-BD31-4B8C-83A1-F6EECF244321}">
                <p14:modId xmlns:p14="http://schemas.microsoft.com/office/powerpoint/2010/main" val="341088309"/>
              </p:ext>
            </p:extLst>
          </p:nvPr>
        </p:nvGraphicFramePr>
        <p:xfrm>
          <a:off x="72006" y="2007535"/>
          <a:ext cx="8892482" cy="4607506"/>
        </p:xfrm>
        <a:graphic>
          <a:graphicData uri="http://schemas.openxmlformats.org/drawingml/2006/table">
            <a:tbl>
              <a:tblPr firstRow="1" bandRow="1">
                <a:tableStyleId>{93296810-A885-4BE3-A3E7-6D5BEEA58F35}</a:tableStyleId>
              </a:tblPr>
              <a:tblGrid>
                <a:gridCol w="2493222"/>
                <a:gridCol w="1142676"/>
                <a:gridCol w="1656184"/>
                <a:gridCol w="1127730"/>
                <a:gridCol w="1295208"/>
                <a:gridCol w="1177462"/>
              </a:tblGrid>
              <a:tr h="332958">
                <a:tc>
                  <a:txBody>
                    <a:bodyPr/>
                    <a:lstStyle/>
                    <a:p>
                      <a:r>
                        <a:rPr lang="en-ZA" sz="1600" dirty="0" smtClean="0"/>
                        <a:t>KPI</a:t>
                      </a:r>
                      <a:endParaRPr lang="en-ZA" sz="1600" dirty="0"/>
                    </a:p>
                  </a:txBody>
                  <a:tcPr/>
                </a:tc>
                <a:tc>
                  <a:txBody>
                    <a:bodyPr/>
                    <a:lstStyle/>
                    <a:p>
                      <a:r>
                        <a:rPr lang="en-ZA" sz="1600" dirty="0" smtClean="0"/>
                        <a:t>TYPE</a:t>
                      </a:r>
                      <a:endParaRPr lang="en-ZA" sz="1600" dirty="0"/>
                    </a:p>
                  </a:txBody>
                  <a:tcPr/>
                </a:tc>
                <a:tc>
                  <a:txBody>
                    <a:bodyPr/>
                    <a:lstStyle/>
                    <a:p>
                      <a:pPr algn="ctr"/>
                      <a:r>
                        <a:rPr lang="en-ZA" sz="1600" dirty="0" smtClean="0"/>
                        <a:t>2013/14</a:t>
                      </a:r>
                    </a:p>
                  </a:txBody>
                  <a:tcPr anchor="ct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2013/14</a:t>
                      </a:r>
                    </a:p>
                  </a:txBody>
                  <a:tcPr anchor="ctr">
                    <a:solidFill>
                      <a:schemeClr val="accent1"/>
                    </a:solidFill>
                  </a:tcPr>
                </a:tc>
                <a:tc>
                  <a:txBody>
                    <a:bodyPr/>
                    <a:lstStyle/>
                    <a:p>
                      <a:pPr marL="0" algn="ctr" defTabSz="914400" rtl="0" eaLnBrk="1" fontAlgn="ctr" latinLnBrk="0" hangingPunct="1"/>
                      <a:r>
                        <a:rPr lang="en-ZA" sz="1600" kern="1200" dirty="0"/>
                        <a:t>2014/15</a:t>
                      </a:r>
                      <a:endParaRPr lang="en-ZA" sz="1600" b="1" kern="1200" dirty="0">
                        <a:solidFill>
                          <a:schemeClr val="lt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a:t>2015/16</a:t>
                      </a:r>
                      <a:endParaRPr lang="en-ZA" sz="1600" b="1" kern="1200" dirty="0">
                        <a:solidFill>
                          <a:schemeClr val="lt1"/>
                        </a:solidFill>
                        <a:latin typeface="+mn-lt"/>
                        <a:ea typeface="+mn-ea"/>
                        <a:cs typeface="+mn-cs"/>
                      </a:endParaRPr>
                    </a:p>
                  </a:txBody>
                  <a:tcPr marL="9525" marR="9525" marT="9525" marB="0" anchor="ctr"/>
                </a:tc>
              </a:tr>
              <a:tr h="403851">
                <a:tc>
                  <a:txBody>
                    <a:bodyPr/>
                    <a:lstStyle/>
                    <a:p>
                      <a:pPr algn="l" fontAlgn="ctr"/>
                      <a:r>
                        <a:rPr lang="en-ZA" sz="1400" kern="1200" dirty="0"/>
                        <a:t>Total number of executive engagements completed </a:t>
                      </a:r>
                      <a:r>
                        <a:rPr lang="en-ZA" sz="1400" kern="1200" dirty="0" smtClean="0"/>
                        <a:t>(</a:t>
                      </a:r>
                      <a:r>
                        <a:rPr lang="en-ZA" sz="1400" kern="1200" dirty="0"/>
                        <a:t>Council Res / MOA</a:t>
                      </a:r>
                      <a:r>
                        <a:rPr lang="en-ZA" sz="1400" kern="1200" dirty="0" smtClean="0"/>
                        <a:t>)</a:t>
                      </a:r>
                    </a:p>
                    <a:p>
                      <a:pPr algn="l" fontAlgn="ctr"/>
                      <a:r>
                        <a:rPr lang="en-ZA" sz="1400" kern="1200" dirty="0" smtClean="0">
                          <a:solidFill>
                            <a:schemeClr val="dk1"/>
                          </a:solidFill>
                          <a:latin typeface="+mn-lt"/>
                          <a:ea typeface="+mn-ea"/>
                          <a:cs typeface="+mn-cs"/>
                        </a:rPr>
                        <a:t>[1D]</a:t>
                      </a:r>
                      <a:endParaRPr lang="en-ZA" sz="1400" kern="1200" dirty="0">
                        <a:solidFill>
                          <a:schemeClr val="dk1"/>
                        </a:solidFill>
                        <a:latin typeface="+mn-lt"/>
                        <a:ea typeface="+mn-ea"/>
                        <a:cs typeface="+mn-cs"/>
                      </a:endParaRPr>
                    </a:p>
                  </a:txBody>
                  <a:tcPr marL="9525" marR="9525" marT="9525" marB="0" anchor="ctr"/>
                </a:tc>
                <a:tc>
                  <a:txBody>
                    <a:bodyPr/>
                    <a:lstStyle/>
                    <a:p>
                      <a:pPr marL="0" algn="l" defTabSz="914400" rtl="0" eaLnBrk="1" fontAlgn="ctr" latinLnBrk="0" hangingPunct="1"/>
                      <a:r>
                        <a:rPr lang="en-ZA" sz="1100" kern="1200" dirty="0" smtClean="0"/>
                        <a:t>Defined</a:t>
                      </a:r>
                      <a:r>
                        <a:rPr lang="en-ZA" sz="1100" kern="1200" baseline="0" dirty="0" smtClean="0"/>
                        <a:t> UN</a:t>
                      </a:r>
                      <a:endParaRPr lang="en-ZA" sz="1100" kern="1200" dirty="0" smtClean="0"/>
                    </a:p>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t>Per year </a:t>
                      </a:r>
                      <a:endParaRPr lang="en-ZA" sz="1100" b="0" kern="1200" dirty="0" smtClean="0">
                        <a:solidFill>
                          <a:schemeClr val="dk1"/>
                        </a:solidFill>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solidFill>
                            <a:schemeClr val="dk1"/>
                          </a:solidFill>
                          <a:latin typeface="+mn-lt"/>
                          <a:ea typeface="+mn-ea"/>
                          <a:cs typeface="+mn-cs"/>
                        </a:rPr>
                        <a:t>Quarterly</a:t>
                      </a:r>
                      <a:r>
                        <a:rPr lang="en-ZA" sz="1100" b="0" kern="1200" baseline="0" dirty="0" smtClean="0">
                          <a:solidFill>
                            <a:schemeClr val="dk1"/>
                          </a:solidFill>
                          <a:latin typeface="+mn-lt"/>
                          <a:ea typeface="+mn-ea"/>
                          <a:cs typeface="+mn-cs"/>
                        </a:rPr>
                        <a:t> </a:t>
                      </a:r>
                      <a:endParaRPr lang="en-ZA" sz="1100" b="0" kern="1200" dirty="0" smtClean="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smtClean="0"/>
                        <a:t>8</a:t>
                      </a:r>
                    </a:p>
                  </a:txBody>
                  <a:tcPr marL="9525" marR="9525" marT="9525" marB="0" anchor="ctr">
                    <a:solidFill>
                      <a:schemeClr val="accent1"/>
                    </a:solidFill>
                  </a:tcPr>
                </a:tc>
                <a:tc>
                  <a:txBody>
                    <a:bodyPr/>
                    <a:lstStyle/>
                    <a:p>
                      <a:pPr marL="0" algn="ctr" defTabSz="914400" rtl="0" eaLnBrk="1" fontAlgn="ctr" latinLnBrk="0" hangingPunct="1"/>
                      <a:r>
                        <a:rPr lang="en-ZA" sz="1200" kern="1200" dirty="0" smtClean="0">
                          <a:solidFill>
                            <a:schemeClr val="dk1"/>
                          </a:solidFill>
                          <a:latin typeface="+mn-lt"/>
                          <a:ea typeface="+mn-ea"/>
                          <a:cs typeface="+mn-cs"/>
                        </a:rPr>
                        <a:t>2</a:t>
                      </a:r>
                      <a:endParaRPr lang="en-ZA" sz="1200" kern="1200" dirty="0">
                        <a:solidFill>
                          <a:schemeClr val="dk1"/>
                        </a:solidFill>
                        <a:latin typeface="+mn-lt"/>
                        <a:ea typeface="+mn-ea"/>
                        <a:cs typeface="+mn-cs"/>
                      </a:endParaRPr>
                    </a:p>
                  </a:txBody>
                  <a:tcPr marL="9525" marR="9525" marT="9525" marB="0" anchor="ctr">
                    <a:solidFill>
                      <a:schemeClr val="accent1"/>
                    </a:solidFill>
                  </a:tcPr>
                </a:tc>
                <a:tc>
                  <a:txBody>
                    <a:bodyPr/>
                    <a:lstStyle/>
                    <a:p>
                      <a:pPr marL="0" algn="ctr" defTabSz="914400" rtl="0" eaLnBrk="1" fontAlgn="ctr" latinLnBrk="0" hangingPunct="1"/>
                      <a:r>
                        <a:rPr lang="en-ZA" sz="1600" kern="1200" dirty="0" smtClean="0"/>
                        <a:t>13</a:t>
                      </a:r>
                    </a:p>
                    <a:p>
                      <a:pPr marL="0" algn="ctr" defTabSz="914400" rtl="0" eaLnBrk="1" fontAlgn="ctr" latinLnBrk="0" hangingPunct="1"/>
                      <a:r>
                        <a:rPr lang="en-ZA" sz="1200" kern="1200" dirty="0" smtClean="0">
                          <a:solidFill>
                            <a:schemeClr val="dk1"/>
                          </a:solidFill>
                          <a:latin typeface="+mn-lt"/>
                          <a:ea typeface="+mn-ea"/>
                          <a:cs typeface="+mn-cs"/>
                        </a:rPr>
                        <a:t>[includes all metros]</a:t>
                      </a:r>
                      <a:r>
                        <a:rPr lang="en-ZA" sz="1200" kern="1200" baseline="0" dirty="0" smtClean="0">
                          <a:solidFill>
                            <a:schemeClr val="dk1"/>
                          </a:solidFill>
                          <a:latin typeface="+mn-lt"/>
                          <a:ea typeface="+mn-ea"/>
                          <a:cs typeface="+mn-cs"/>
                        </a:rPr>
                        <a:t> </a:t>
                      </a:r>
                      <a:endParaRPr lang="en-ZA" sz="120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a:t>18</a:t>
                      </a:r>
                      <a:endParaRPr lang="en-ZA" sz="1600" kern="1200">
                        <a:solidFill>
                          <a:schemeClr val="dk1"/>
                        </a:solidFill>
                        <a:latin typeface="+mn-lt"/>
                        <a:ea typeface="+mn-ea"/>
                        <a:cs typeface="+mn-cs"/>
                      </a:endParaRPr>
                    </a:p>
                  </a:txBody>
                  <a:tcPr marL="9525" marR="9525" marT="9525" marB="0" anchor="ctr"/>
                </a:tc>
              </a:tr>
              <a:tr h="403851">
                <a:tc>
                  <a:txBody>
                    <a:bodyPr/>
                    <a:lstStyle/>
                    <a:p>
                      <a:pPr algn="l" fontAlgn="ctr"/>
                      <a:r>
                        <a:rPr lang="en-ZA" sz="1400" kern="1200" dirty="0"/>
                        <a:t>Total number of approved / revised Urban Network </a:t>
                      </a:r>
                      <a:r>
                        <a:rPr lang="en-ZA" sz="1400" kern="1200" dirty="0" smtClean="0"/>
                        <a:t>Plans </a:t>
                      </a:r>
                    </a:p>
                    <a:p>
                      <a:pPr algn="l" fontAlgn="ctr"/>
                      <a:r>
                        <a:rPr lang="en-ZA" sz="1400" kern="1200" dirty="0" smtClean="0">
                          <a:solidFill>
                            <a:schemeClr val="dk1"/>
                          </a:solidFill>
                          <a:latin typeface="+mn-lt"/>
                          <a:ea typeface="+mn-ea"/>
                          <a:cs typeface="+mn-cs"/>
                        </a:rPr>
                        <a:t>[2A]</a:t>
                      </a:r>
                      <a:endParaRPr lang="en-ZA" sz="14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t>BEPP</a:t>
                      </a:r>
                      <a:r>
                        <a:rPr lang="en-ZA" sz="1100" kern="1200" baseline="0" dirty="0" smtClean="0"/>
                        <a:t> / SDF</a:t>
                      </a:r>
                      <a:endParaRPr lang="en-ZA" sz="1100" kern="1200" dirty="0" smtClean="0"/>
                    </a:p>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t>Per year </a:t>
                      </a:r>
                      <a:endParaRPr lang="en-ZA" sz="1100" b="0" kern="1200" dirty="0" smtClean="0">
                        <a:solidFill>
                          <a:schemeClr val="dk1"/>
                        </a:solidFill>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solidFill>
                            <a:schemeClr val="dk1"/>
                          </a:solidFill>
                          <a:latin typeface="+mn-lt"/>
                          <a:ea typeface="+mn-ea"/>
                          <a:cs typeface="+mn-cs"/>
                        </a:rPr>
                        <a:t>Quarterly</a:t>
                      </a:r>
                      <a:r>
                        <a:rPr lang="en-ZA" sz="1100" b="0" kern="1200" baseline="0" dirty="0" smtClean="0">
                          <a:solidFill>
                            <a:schemeClr val="dk1"/>
                          </a:solidFill>
                          <a:latin typeface="+mn-lt"/>
                          <a:ea typeface="+mn-ea"/>
                          <a:cs typeface="+mn-cs"/>
                        </a:rPr>
                        <a:t> </a:t>
                      </a:r>
                      <a:endParaRPr lang="en-ZA" sz="1100" b="0" kern="1200" dirty="0" smtClean="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smtClean="0"/>
                        <a:t>4</a:t>
                      </a:r>
                    </a:p>
                  </a:txBody>
                  <a:tcPr marL="9525" marR="9525" marT="9525" marB="0" anchor="ctr">
                    <a:solidFill>
                      <a:schemeClr val="accent1"/>
                    </a:solidFill>
                  </a:tcPr>
                </a:tc>
                <a:tc>
                  <a:txBody>
                    <a:bodyPr/>
                    <a:lstStyle/>
                    <a:p>
                      <a:pPr marL="0" algn="ctr" defTabSz="914400" rtl="0" eaLnBrk="1" fontAlgn="ctr" latinLnBrk="0" hangingPunct="1"/>
                      <a:r>
                        <a:rPr lang="en-ZA" sz="1200" kern="1200" dirty="0" smtClean="0">
                          <a:solidFill>
                            <a:schemeClr val="dk1"/>
                          </a:solidFill>
                          <a:latin typeface="+mn-lt"/>
                          <a:ea typeface="+mn-ea"/>
                          <a:cs typeface="+mn-cs"/>
                        </a:rPr>
                        <a:t>0</a:t>
                      </a:r>
                      <a:endParaRPr lang="en-ZA" sz="1200" kern="1200" dirty="0">
                        <a:solidFill>
                          <a:schemeClr val="dk1"/>
                        </a:solidFill>
                        <a:latin typeface="+mn-lt"/>
                        <a:ea typeface="+mn-ea"/>
                        <a:cs typeface="+mn-cs"/>
                      </a:endParaRPr>
                    </a:p>
                  </a:txBody>
                  <a:tcPr marL="9525" marR="9525" marT="9525" marB="0" anchor="ctr">
                    <a:solidFill>
                      <a:schemeClr val="accent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600" kern="1200" dirty="0" smtClean="0"/>
                        <a:t>8</a:t>
                      </a:r>
                      <a:endParaRPr lang="en-ZA" sz="1600" kern="1200" baseline="0" dirty="0" smtClean="0">
                        <a:solidFill>
                          <a:schemeClr val="dk1"/>
                        </a:solidFill>
                        <a:latin typeface="+mn-lt"/>
                        <a:ea typeface="+mn-ea"/>
                        <a:cs typeface="+mn-cs"/>
                      </a:endParaRPr>
                    </a:p>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[includes all metros]</a:t>
                      </a:r>
                      <a:r>
                        <a:rPr lang="en-ZA" sz="1200" kern="1200" baseline="0" dirty="0" smtClean="0">
                          <a:solidFill>
                            <a:schemeClr val="dk1"/>
                          </a:solidFill>
                          <a:latin typeface="+mn-lt"/>
                          <a:ea typeface="+mn-ea"/>
                          <a:cs typeface="+mn-cs"/>
                        </a:rPr>
                        <a:t> </a:t>
                      </a:r>
                      <a:endParaRPr lang="en-ZA" sz="1200" kern="1200" dirty="0" smtClean="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a:t>12</a:t>
                      </a:r>
                      <a:endParaRPr lang="en-ZA" sz="1600" kern="1200">
                        <a:solidFill>
                          <a:schemeClr val="dk1"/>
                        </a:solidFill>
                        <a:latin typeface="+mn-lt"/>
                        <a:ea typeface="+mn-ea"/>
                        <a:cs typeface="+mn-cs"/>
                      </a:endParaRPr>
                    </a:p>
                  </a:txBody>
                  <a:tcPr marL="9525" marR="9525" marT="9525" marB="0" anchor="ctr"/>
                </a:tc>
              </a:tr>
              <a:tr h="679396">
                <a:tc>
                  <a:txBody>
                    <a:bodyPr/>
                    <a:lstStyle/>
                    <a:p>
                      <a:pPr algn="l" fontAlgn="ctr"/>
                      <a:r>
                        <a:rPr lang="en-ZA" sz="1400" kern="1200" dirty="0"/>
                        <a:t>Total number of approved Precinct  Plans (Urban Hubs) </a:t>
                      </a:r>
                      <a:r>
                        <a:rPr lang="en-ZA" sz="1400" kern="1200" dirty="0" smtClean="0">
                          <a:solidFill>
                            <a:schemeClr val="dk1"/>
                          </a:solidFill>
                          <a:latin typeface="+mn-lt"/>
                          <a:ea typeface="+mn-ea"/>
                          <a:cs typeface="+mn-cs"/>
                        </a:rPr>
                        <a:t>[3A&amp;3B]</a:t>
                      </a:r>
                      <a:endParaRPr lang="en-ZA" sz="14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t>Per year </a:t>
                      </a:r>
                      <a:endParaRPr lang="en-ZA" sz="1100" b="0" kern="1200" dirty="0" smtClean="0">
                        <a:solidFill>
                          <a:schemeClr val="dk1"/>
                        </a:solidFill>
                        <a:latin typeface="+mn-lt"/>
                        <a:ea typeface="+mn-ea"/>
                        <a:cs typeface="+mn-cs"/>
                      </a:endParaRPr>
                    </a:p>
                    <a:p>
                      <a:pPr marL="0" algn="l" defTabSz="914400" rtl="0" eaLnBrk="1" fontAlgn="ctr" latinLnBrk="0" hangingPunct="1"/>
                      <a:r>
                        <a:rPr lang="en-ZA" sz="1100" b="0" kern="1200" dirty="0" smtClean="0">
                          <a:solidFill>
                            <a:schemeClr val="dk1"/>
                          </a:solidFill>
                          <a:latin typeface="+mn-lt"/>
                          <a:ea typeface="+mn-ea"/>
                          <a:cs typeface="+mn-cs"/>
                        </a:rPr>
                        <a:t>Quarterly</a:t>
                      </a:r>
                      <a:r>
                        <a:rPr lang="en-ZA" sz="1100" b="0" kern="1200" baseline="0" dirty="0" smtClean="0">
                          <a:solidFill>
                            <a:schemeClr val="dk1"/>
                          </a:solidFill>
                          <a:latin typeface="+mn-lt"/>
                          <a:ea typeface="+mn-ea"/>
                          <a:cs typeface="+mn-cs"/>
                        </a:rPr>
                        <a:t> </a:t>
                      </a:r>
                      <a:endParaRPr lang="en-ZA" sz="1100" b="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a:t>0</a:t>
                      </a:r>
                      <a:endParaRPr lang="en-ZA" sz="1600" kern="1200" dirty="0">
                        <a:solidFill>
                          <a:schemeClr val="dk1"/>
                        </a:solidFill>
                        <a:latin typeface="+mn-lt"/>
                        <a:ea typeface="+mn-ea"/>
                        <a:cs typeface="+mn-cs"/>
                      </a:endParaRPr>
                    </a:p>
                  </a:txBody>
                  <a:tcPr marL="9525" marR="9525" marT="9525" marB="0" anchor="ctr">
                    <a:solidFill>
                      <a:schemeClr val="accent1"/>
                    </a:solidFill>
                  </a:tcPr>
                </a:tc>
                <a:tc>
                  <a:txBody>
                    <a:bodyPr/>
                    <a:lstStyle/>
                    <a:p>
                      <a:pPr marL="0" algn="ctr" defTabSz="914400" rtl="0" eaLnBrk="1" fontAlgn="ctr" latinLnBrk="0" hangingPunct="1"/>
                      <a:r>
                        <a:rPr lang="en-ZA" sz="1600" kern="1200" dirty="0" smtClean="0">
                          <a:solidFill>
                            <a:schemeClr val="dk1"/>
                          </a:solidFill>
                          <a:latin typeface="+mn-lt"/>
                          <a:ea typeface="+mn-ea"/>
                          <a:cs typeface="+mn-cs"/>
                        </a:rPr>
                        <a:t>0</a:t>
                      </a:r>
                      <a:endParaRPr lang="en-ZA" sz="1600" kern="1200" dirty="0">
                        <a:solidFill>
                          <a:schemeClr val="dk1"/>
                        </a:solidFill>
                        <a:latin typeface="+mn-lt"/>
                        <a:ea typeface="+mn-ea"/>
                        <a:cs typeface="+mn-cs"/>
                      </a:endParaRPr>
                    </a:p>
                  </a:txBody>
                  <a:tcPr marL="9525" marR="9525" marT="9525" marB="0" anchor="ctr">
                    <a:solidFill>
                      <a:schemeClr val="accent1"/>
                    </a:solidFill>
                  </a:tcPr>
                </a:tc>
                <a:tc>
                  <a:txBody>
                    <a:bodyPr/>
                    <a:lstStyle/>
                    <a:p>
                      <a:pPr marL="0" algn="ctr" defTabSz="914400" rtl="0" eaLnBrk="1" fontAlgn="ctr" latinLnBrk="0" hangingPunct="1"/>
                      <a:r>
                        <a:rPr lang="en-ZA" sz="1600" kern="1200" dirty="0" smtClean="0"/>
                        <a:t>6</a:t>
                      </a:r>
                      <a:endParaRPr lang="en-ZA" sz="160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a:t>12</a:t>
                      </a:r>
                      <a:endParaRPr lang="en-ZA" sz="1600" kern="1200" dirty="0">
                        <a:solidFill>
                          <a:schemeClr val="dk1"/>
                        </a:solidFill>
                        <a:latin typeface="+mn-lt"/>
                        <a:ea typeface="+mn-ea"/>
                        <a:cs typeface="+mn-cs"/>
                      </a:endParaRPr>
                    </a:p>
                  </a:txBody>
                  <a:tcPr marL="9525" marR="9525" marT="9525" marB="0" anchor="ctr"/>
                </a:tc>
              </a:tr>
              <a:tr h="403851">
                <a:tc>
                  <a:txBody>
                    <a:bodyPr/>
                    <a:lstStyle/>
                    <a:p>
                      <a:pPr algn="l" fontAlgn="ctr"/>
                      <a:r>
                        <a:rPr lang="en-ZA" sz="1400" kern="1200" dirty="0"/>
                        <a:t>No of approved projects in </a:t>
                      </a:r>
                      <a:r>
                        <a:rPr lang="en-ZA" sz="1400" kern="1200" dirty="0" smtClean="0"/>
                        <a:t>implementation (</a:t>
                      </a:r>
                      <a:r>
                        <a:rPr lang="en-ZA" sz="1400" kern="1200" dirty="0"/>
                        <a:t>as % of gazette</a:t>
                      </a:r>
                      <a:r>
                        <a:rPr lang="en-ZA" sz="1400" kern="1200" dirty="0" smtClean="0"/>
                        <a:t>)</a:t>
                      </a:r>
                    </a:p>
                    <a:p>
                      <a:pPr algn="l" fontAlgn="ctr"/>
                      <a:r>
                        <a:rPr lang="en-ZA" sz="1400" kern="1200" dirty="0" smtClean="0">
                          <a:solidFill>
                            <a:schemeClr val="dk1"/>
                          </a:solidFill>
                          <a:latin typeface="+mn-lt"/>
                          <a:ea typeface="+mn-ea"/>
                          <a:cs typeface="+mn-cs"/>
                        </a:rPr>
                        <a:t>[4A-4F]</a:t>
                      </a:r>
                      <a:endParaRPr lang="en-ZA" sz="14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t>Per year </a:t>
                      </a:r>
                      <a:endParaRPr lang="en-ZA" sz="1100" b="0" kern="1200" dirty="0" smtClean="0">
                        <a:solidFill>
                          <a:schemeClr val="dk1"/>
                        </a:solidFill>
                        <a:latin typeface="+mn-lt"/>
                        <a:ea typeface="+mn-ea"/>
                        <a:cs typeface="+mn-cs"/>
                      </a:endParaRPr>
                    </a:p>
                    <a:p>
                      <a:pPr marL="0" algn="l" defTabSz="914400" rtl="0" eaLnBrk="1" fontAlgn="ctr" latinLnBrk="0" hangingPunct="1"/>
                      <a:r>
                        <a:rPr lang="en-ZA" sz="1100" b="0" kern="1200" dirty="0" smtClean="0">
                          <a:solidFill>
                            <a:schemeClr val="dk1"/>
                          </a:solidFill>
                          <a:latin typeface="+mn-lt"/>
                          <a:ea typeface="+mn-ea"/>
                          <a:cs typeface="+mn-cs"/>
                        </a:rPr>
                        <a:t>Annual</a:t>
                      </a:r>
                      <a:endParaRPr lang="en-ZA" sz="1100" b="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smtClean="0"/>
                        <a:t>100%</a:t>
                      </a:r>
                    </a:p>
                  </a:txBody>
                  <a:tcPr marL="9525" marR="9525" marT="9525" marB="0" anchor="ctr">
                    <a:solidFill>
                      <a:schemeClr val="accent1"/>
                    </a:solidFill>
                  </a:tcPr>
                </a:tc>
                <a:tc>
                  <a:txBody>
                    <a:bodyPr/>
                    <a:lstStyle/>
                    <a:p>
                      <a:pPr marL="0" algn="ctr" defTabSz="914400" rtl="0" eaLnBrk="1" fontAlgn="ctr" latinLnBrk="0" hangingPunct="1"/>
                      <a:r>
                        <a:rPr lang="en-ZA" sz="1600" kern="1200" dirty="0" smtClean="0">
                          <a:solidFill>
                            <a:schemeClr val="dk1"/>
                          </a:solidFill>
                          <a:latin typeface="+mn-lt"/>
                          <a:ea typeface="+mn-ea"/>
                          <a:cs typeface="+mn-cs"/>
                        </a:rPr>
                        <a:t>415%</a:t>
                      </a:r>
                      <a:endParaRPr lang="en-ZA" sz="1600" kern="1200" dirty="0">
                        <a:solidFill>
                          <a:schemeClr val="dk1"/>
                        </a:solidFill>
                        <a:latin typeface="+mn-lt"/>
                        <a:ea typeface="+mn-ea"/>
                        <a:cs typeface="+mn-cs"/>
                      </a:endParaRPr>
                    </a:p>
                  </a:txBody>
                  <a:tcPr marL="9525" marR="9525" marT="9525" marB="0" anchor="ctr">
                    <a:solidFill>
                      <a:schemeClr val="accent1"/>
                    </a:solidFill>
                  </a:tcPr>
                </a:tc>
                <a:tc>
                  <a:txBody>
                    <a:bodyPr/>
                    <a:lstStyle/>
                    <a:p>
                      <a:pPr marL="0" algn="ctr" defTabSz="914400" rtl="0" eaLnBrk="1" fontAlgn="ctr" latinLnBrk="0" hangingPunct="1"/>
                      <a:r>
                        <a:rPr lang="en-ZA" sz="1600" kern="1200" dirty="0" smtClean="0"/>
                        <a:t>120%</a:t>
                      </a:r>
                      <a:endParaRPr lang="en-ZA" sz="160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smtClean="0"/>
                        <a:t>130%</a:t>
                      </a:r>
                      <a:endParaRPr lang="en-ZA" sz="1600" kern="1200" dirty="0">
                        <a:solidFill>
                          <a:schemeClr val="dk1"/>
                        </a:solidFill>
                        <a:latin typeface="+mn-lt"/>
                        <a:ea typeface="+mn-ea"/>
                        <a:cs typeface="+mn-cs"/>
                      </a:endParaRPr>
                    </a:p>
                  </a:txBody>
                  <a:tcPr marL="9525" marR="9525" marT="9525" marB="0" anchor="ctr"/>
                </a:tc>
              </a:tr>
              <a:tr h="403851">
                <a:tc>
                  <a:txBody>
                    <a:bodyPr/>
                    <a:lstStyle/>
                    <a:p>
                      <a:pPr algn="l" fontAlgn="ctr"/>
                      <a:r>
                        <a:rPr lang="en-ZA" sz="1400" kern="1200" dirty="0"/>
                        <a:t>Total number of Precincts  (Urban Hubs) </a:t>
                      </a:r>
                      <a:r>
                        <a:rPr lang="en-ZA" sz="1400" kern="1200" dirty="0" smtClean="0"/>
                        <a:t>operational [5]</a:t>
                      </a:r>
                      <a:endParaRPr lang="en-ZA" sz="14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t>Per year </a:t>
                      </a:r>
                      <a:endParaRPr lang="en-ZA" sz="1100" b="0" kern="1200" dirty="0" smtClean="0">
                        <a:solidFill>
                          <a:schemeClr val="dk1"/>
                        </a:solidFill>
                        <a:latin typeface="+mn-lt"/>
                        <a:ea typeface="+mn-ea"/>
                        <a:cs typeface="+mn-cs"/>
                      </a:endParaRPr>
                    </a:p>
                    <a:p>
                      <a:pPr marL="0" algn="l" defTabSz="914400" rtl="0" eaLnBrk="1" fontAlgn="ctr" latinLnBrk="0" hangingPunct="1"/>
                      <a:r>
                        <a:rPr lang="en-ZA" sz="1100" b="0" kern="1200" dirty="0" smtClean="0">
                          <a:solidFill>
                            <a:schemeClr val="dk1"/>
                          </a:solidFill>
                          <a:latin typeface="+mn-lt"/>
                          <a:ea typeface="+mn-ea"/>
                          <a:cs typeface="+mn-cs"/>
                        </a:rPr>
                        <a:t>Annual</a:t>
                      </a:r>
                      <a:endParaRPr lang="en-ZA" sz="1100" b="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a:t>0</a:t>
                      </a:r>
                      <a:endParaRPr lang="en-ZA" sz="1600" kern="1200" dirty="0">
                        <a:solidFill>
                          <a:schemeClr val="dk1"/>
                        </a:solidFill>
                        <a:latin typeface="+mn-lt"/>
                        <a:ea typeface="+mn-ea"/>
                        <a:cs typeface="+mn-cs"/>
                      </a:endParaRPr>
                    </a:p>
                  </a:txBody>
                  <a:tcPr marL="9525" marR="9525" marT="9525" marB="0" anchor="ctr">
                    <a:solidFill>
                      <a:schemeClr val="accent1"/>
                    </a:solidFill>
                  </a:tcPr>
                </a:tc>
                <a:tc>
                  <a:txBody>
                    <a:bodyPr/>
                    <a:lstStyle/>
                    <a:p>
                      <a:pPr marL="0" algn="ctr" defTabSz="914400" rtl="0" eaLnBrk="1" fontAlgn="ctr" latinLnBrk="0" hangingPunct="1"/>
                      <a:r>
                        <a:rPr lang="en-ZA" sz="1600" kern="1200" dirty="0" smtClean="0">
                          <a:solidFill>
                            <a:schemeClr val="dk1"/>
                          </a:solidFill>
                          <a:latin typeface="+mn-lt"/>
                          <a:ea typeface="+mn-ea"/>
                          <a:cs typeface="+mn-cs"/>
                        </a:rPr>
                        <a:t>0</a:t>
                      </a:r>
                      <a:endParaRPr lang="en-ZA" sz="1600" kern="1200" dirty="0">
                        <a:solidFill>
                          <a:schemeClr val="dk1"/>
                        </a:solidFill>
                        <a:latin typeface="+mn-lt"/>
                        <a:ea typeface="+mn-ea"/>
                        <a:cs typeface="+mn-cs"/>
                      </a:endParaRPr>
                    </a:p>
                  </a:txBody>
                  <a:tcPr marL="9525" marR="9525" marT="9525" marB="0" anchor="ctr">
                    <a:solidFill>
                      <a:schemeClr val="accent1"/>
                    </a:solidFill>
                  </a:tcPr>
                </a:tc>
                <a:tc>
                  <a:txBody>
                    <a:bodyPr/>
                    <a:lstStyle/>
                    <a:p>
                      <a:pPr marL="0" algn="ctr" defTabSz="914400" rtl="0" eaLnBrk="1" fontAlgn="ctr" latinLnBrk="0" hangingPunct="1"/>
                      <a:r>
                        <a:rPr lang="en-ZA" sz="1600" kern="1200" dirty="0"/>
                        <a:t>1</a:t>
                      </a:r>
                      <a:endParaRPr lang="en-ZA" sz="160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a:t>3</a:t>
                      </a:r>
                      <a:endParaRPr lang="en-ZA" sz="1600" kern="1200" dirty="0">
                        <a:solidFill>
                          <a:schemeClr val="dk1"/>
                        </a:solidFill>
                        <a:latin typeface="+mn-lt"/>
                        <a:ea typeface="+mn-ea"/>
                        <a:cs typeface="+mn-cs"/>
                      </a:endParaRPr>
                    </a:p>
                  </a:txBody>
                  <a:tcPr marL="9525" marR="9525" marT="9525" marB="0" anchor="ctr"/>
                </a:tc>
              </a:tr>
              <a:tr h="332958">
                <a:tc>
                  <a:txBody>
                    <a:bodyPr/>
                    <a:lstStyle/>
                    <a:p>
                      <a:pPr algn="l" fontAlgn="ctr"/>
                      <a:r>
                        <a:rPr lang="en-ZA" sz="1400" kern="1200" dirty="0"/>
                        <a:t>Total number of Partnerships concluded</a:t>
                      </a:r>
                      <a:endParaRPr lang="en-ZA" sz="14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t>Per year </a:t>
                      </a:r>
                      <a:endParaRPr lang="en-ZA" sz="1100" kern="1200" dirty="0" smtClean="0">
                        <a:solidFill>
                          <a:schemeClr val="dk1"/>
                        </a:solidFill>
                        <a:latin typeface="+mn-lt"/>
                        <a:ea typeface="+mn-ea"/>
                        <a:cs typeface="+mn-cs"/>
                      </a:endParaRPr>
                    </a:p>
                    <a:p>
                      <a:pPr marL="0" algn="l" defTabSz="914400" rtl="0" eaLnBrk="1" fontAlgn="ctr" latinLnBrk="0" hangingPunct="1"/>
                      <a:r>
                        <a:rPr lang="en-ZA" sz="1100" kern="1200" dirty="0" smtClean="0">
                          <a:solidFill>
                            <a:schemeClr val="dk1"/>
                          </a:solidFill>
                          <a:latin typeface="+mn-lt"/>
                          <a:ea typeface="+mn-ea"/>
                          <a:cs typeface="+mn-cs"/>
                        </a:rPr>
                        <a:t>Annual</a:t>
                      </a:r>
                      <a:endParaRPr lang="en-ZA" sz="110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smtClean="0"/>
                        <a:t>1</a:t>
                      </a:r>
                    </a:p>
                  </a:txBody>
                  <a:tcPr marL="9525" marR="9525" marT="9525" marB="0" anchor="ctr">
                    <a:solidFill>
                      <a:schemeClr val="accent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0</a:t>
                      </a:r>
                    </a:p>
                  </a:txBody>
                  <a:tcPr marL="9525" marR="9525" marT="9525" marB="0" anchor="ctr">
                    <a:solidFill>
                      <a:schemeClr val="accent1"/>
                    </a:solidFill>
                  </a:tcPr>
                </a:tc>
                <a:tc>
                  <a:txBody>
                    <a:bodyPr/>
                    <a:lstStyle/>
                    <a:p>
                      <a:pPr marL="0" algn="ctr" defTabSz="914400" rtl="0" eaLnBrk="1" fontAlgn="ctr" latinLnBrk="0" hangingPunct="1"/>
                      <a:r>
                        <a:rPr lang="en-ZA" sz="1600" kern="1200" dirty="0"/>
                        <a:t>3</a:t>
                      </a:r>
                      <a:endParaRPr lang="en-ZA" sz="160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a:t>5</a:t>
                      </a:r>
                      <a:endParaRPr lang="en-ZA" sz="1600" kern="1200" dirty="0">
                        <a:solidFill>
                          <a:schemeClr val="dk1"/>
                        </a:solidFill>
                        <a:latin typeface="+mn-lt"/>
                        <a:ea typeface="+mn-ea"/>
                        <a:cs typeface="+mn-cs"/>
                      </a:endParaRPr>
                    </a:p>
                  </a:txBody>
                  <a:tcPr marL="9525" marR="9525" marT="9525" marB="0" anchor="ctr"/>
                </a:tc>
              </a:tr>
              <a:tr h="33295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400" kern="1200" dirty="0" smtClean="0"/>
                        <a:t>Financial Leverage</a:t>
                      </a:r>
                      <a:endParaRPr lang="en-ZA" sz="1400" kern="1200" dirty="0" smtClean="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t>Per year </a:t>
                      </a:r>
                      <a:endParaRPr lang="en-ZA" sz="1100" kern="1200" dirty="0" smtClean="0">
                        <a:solidFill>
                          <a:schemeClr val="dk1"/>
                        </a:solidFill>
                        <a:latin typeface="+mn-lt"/>
                        <a:ea typeface="+mn-ea"/>
                        <a:cs typeface="+mn-cs"/>
                      </a:endParaRPr>
                    </a:p>
                    <a:p>
                      <a:pPr marL="0" algn="l" defTabSz="914400" rtl="0" eaLnBrk="1" fontAlgn="ctr" latinLnBrk="0" hangingPunct="1"/>
                      <a:r>
                        <a:rPr lang="en-ZA" sz="1100" kern="1200" dirty="0" smtClean="0">
                          <a:solidFill>
                            <a:schemeClr val="dk1"/>
                          </a:solidFill>
                          <a:latin typeface="+mn-lt"/>
                          <a:ea typeface="+mn-ea"/>
                          <a:cs typeface="+mn-cs"/>
                        </a:rPr>
                        <a:t>Annual</a:t>
                      </a:r>
                      <a:endParaRPr lang="en-ZA" sz="110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smtClean="0"/>
                        <a:t>1:1</a:t>
                      </a:r>
                      <a:endParaRPr lang="en-ZA" sz="1600" kern="1200" dirty="0">
                        <a:solidFill>
                          <a:schemeClr val="dk1"/>
                        </a:solidFill>
                        <a:latin typeface="+mn-lt"/>
                        <a:ea typeface="+mn-ea"/>
                        <a:cs typeface="+mn-cs"/>
                      </a:endParaRPr>
                    </a:p>
                  </a:txBody>
                  <a:tcPr marL="9525" marR="9525" marT="9525" marB="0" anchor="ctr">
                    <a:solidFill>
                      <a:schemeClr val="accent1"/>
                    </a:solidFill>
                  </a:tcPr>
                </a:tc>
                <a:tc>
                  <a:txBody>
                    <a:bodyPr/>
                    <a:lstStyle/>
                    <a:p>
                      <a:pPr marL="0" algn="ctr" defTabSz="914400" rtl="0" eaLnBrk="1" fontAlgn="ctr" latinLnBrk="0" hangingPunct="1"/>
                      <a:r>
                        <a:rPr lang="en-ZA" sz="1600" kern="1200" dirty="0" smtClean="0">
                          <a:solidFill>
                            <a:schemeClr val="dk1"/>
                          </a:solidFill>
                          <a:latin typeface="+mn-lt"/>
                          <a:ea typeface="+mn-ea"/>
                          <a:cs typeface="+mn-cs"/>
                        </a:rPr>
                        <a:t>?</a:t>
                      </a:r>
                      <a:endParaRPr lang="en-ZA" sz="1600" kern="1200" dirty="0">
                        <a:solidFill>
                          <a:schemeClr val="dk1"/>
                        </a:solidFill>
                        <a:latin typeface="+mn-lt"/>
                        <a:ea typeface="+mn-ea"/>
                        <a:cs typeface="+mn-cs"/>
                      </a:endParaRPr>
                    </a:p>
                  </a:txBody>
                  <a:tcPr marL="9525" marR="9525" marT="9525" marB="0" anchor="ctr">
                    <a:solidFill>
                      <a:schemeClr val="accent1"/>
                    </a:solidFill>
                  </a:tcPr>
                </a:tc>
                <a:tc>
                  <a:txBody>
                    <a:bodyPr/>
                    <a:lstStyle/>
                    <a:p>
                      <a:pPr marL="0" algn="ctr" defTabSz="914400" rtl="0" eaLnBrk="1" fontAlgn="ctr" latinLnBrk="0" hangingPunct="1"/>
                      <a:r>
                        <a:rPr lang="en-ZA" sz="1600" kern="1200" dirty="0"/>
                        <a:t>1:1.2</a:t>
                      </a:r>
                      <a:endParaRPr lang="en-ZA" sz="160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a:t>1:1.5</a:t>
                      </a:r>
                      <a:endParaRPr lang="en-ZA" sz="1600" kern="1200" dirty="0">
                        <a:solidFill>
                          <a:schemeClr val="dk1"/>
                        </a:solidFill>
                        <a:latin typeface="+mn-lt"/>
                        <a:ea typeface="+mn-ea"/>
                        <a:cs typeface="+mn-cs"/>
                      </a:endParaRPr>
                    </a:p>
                  </a:txBody>
                  <a:tcPr marL="9525" marR="9525" marT="9525" marB="0" anchor="ctr"/>
                </a:tc>
              </a:tr>
            </a:tbl>
          </a:graphicData>
        </a:graphic>
      </p:graphicFrame>
      <p:sp>
        <p:nvSpPr>
          <p:cNvPr id="3" name="TextBox 2"/>
          <p:cNvSpPr txBox="1"/>
          <p:nvPr/>
        </p:nvSpPr>
        <p:spPr>
          <a:xfrm>
            <a:off x="3707904" y="1627999"/>
            <a:ext cx="1656184" cy="338554"/>
          </a:xfrm>
          <a:prstGeom prst="rect">
            <a:avLst/>
          </a:prstGeom>
          <a:solidFill>
            <a:schemeClr val="accent5"/>
          </a:solidFill>
        </p:spPr>
        <p:txBody>
          <a:bodyPr wrap="square" rtlCol="0">
            <a:spAutoFit/>
          </a:bodyPr>
          <a:lstStyle/>
          <a:p>
            <a:pPr algn="ctr"/>
            <a:r>
              <a:rPr lang="en-ZA" sz="1600" b="1" dirty="0" smtClean="0">
                <a:solidFill>
                  <a:schemeClr val="bg1"/>
                </a:solidFill>
              </a:rPr>
              <a:t>Planned</a:t>
            </a:r>
            <a:endParaRPr lang="en-ZA" sz="1600" b="1" dirty="0">
              <a:solidFill>
                <a:schemeClr val="bg1"/>
              </a:solidFill>
            </a:endParaRPr>
          </a:p>
        </p:txBody>
      </p:sp>
      <p:sp>
        <p:nvSpPr>
          <p:cNvPr id="6" name="TextBox 5"/>
          <p:cNvSpPr txBox="1"/>
          <p:nvPr/>
        </p:nvSpPr>
        <p:spPr>
          <a:xfrm>
            <a:off x="6516216" y="1627999"/>
            <a:ext cx="2448272" cy="338554"/>
          </a:xfrm>
          <a:prstGeom prst="rect">
            <a:avLst/>
          </a:prstGeom>
          <a:solidFill>
            <a:schemeClr val="accent5"/>
          </a:solidFill>
        </p:spPr>
        <p:txBody>
          <a:bodyPr wrap="square" rtlCol="0">
            <a:spAutoFit/>
          </a:bodyPr>
          <a:lstStyle/>
          <a:p>
            <a:pPr algn="ctr"/>
            <a:r>
              <a:rPr lang="en-ZA" sz="1600" b="1" dirty="0" smtClean="0">
                <a:solidFill>
                  <a:schemeClr val="bg1"/>
                </a:solidFill>
              </a:rPr>
              <a:t>New Targets</a:t>
            </a:r>
            <a:endParaRPr lang="en-ZA" sz="1600" b="1" dirty="0">
              <a:solidFill>
                <a:schemeClr val="bg1"/>
              </a:solidFill>
            </a:endParaRPr>
          </a:p>
        </p:txBody>
      </p:sp>
      <p:sp>
        <p:nvSpPr>
          <p:cNvPr id="9" name="TextBox 8"/>
          <p:cNvSpPr txBox="1"/>
          <p:nvPr/>
        </p:nvSpPr>
        <p:spPr>
          <a:xfrm>
            <a:off x="5436096" y="1627999"/>
            <a:ext cx="1008112" cy="338554"/>
          </a:xfrm>
          <a:prstGeom prst="rect">
            <a:avLst/>
          </a:prstGeom>
          <a:solidFill>
            <a:schemeClr val="accent5"/>
          </a:solidFill>
        </p:spPr>
        <p:txBody>
          <a:bodyPr wrap="square" rtlCol="0">
            <a:spAutoFit/>
          </a:bodyPr>
          <a:lstStyle/>
          <a:p>
            <a:pPr algn="ctr"/>
            <a:r>
              <a:rPr lang="en-ZA" sz="1600" b="1" dirty="0" smtClean="0">
                <a:solidFill>
                  <a:schemeClr val="bg1"/>
                </a:solidFill>
              </a:rPr>
              <a:t>Actual</a:t>
            </a:r>
            <a:endParaRPr lang="en-ZA" sz="1600" b="1" dirty="0">
              <a:solidFill>
                <a:schemeClr val="bg1"/>
              </a:solidFill>
            </a:endParaRPr>
          </a:p>
        </p:txBody>
      </p:sp>
    </p:spTree>
    <p:extLst>
      <p:ext uri="{BB962C8B-B14F-4D97-AF65-F5344CB8AC3E}">
        <p14:creationId xmlns:p14="http://schemas.microsoft.com/office/powerpoint/2010/main" val="25917778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533400"/>
            <a:ext cx="6203032" cy="990600"/>
          </a:xfrm>
        </p:spPr>
        <p:txBody>
          <a:bodyPr>
            <a:normAutofit fontScale="90000"/>
          </a:bodyPr>
          <a:lstStyle/>
          <a:p>
            <a:r>
              <a:rPr lang="en-ZA" dirty="0"/>
              <a:t>NDP’s Key Performance Indicators </a:t>
            </a:r>
            <a:r>
              <a:rPr lang="en-ZA" dirty="0" smtClean="0"/>
              <a:t>(Quarterly)</a:t>
            </a:r>
            <a:endParaRPr lang="en-ZA" dirty="0"/>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23</a:t>
            </a:fld>
            <a:endParaRPr lang="en-ZA">
              <a:solidFill>
                <a:prstClr val="black">
                  <a:tint val="75000"/>
                </a:prstClr>
              </a:solidFill>
            </a:endParaRPr>
          </a:p>
        </p:txBody>
      </p:sp>
      <p:graphicFrame>
        <p:nvGraphicFramePr>
          <p:cNvPr id="44" name="Table 43"/>
          <p:cNvGraphicFramePr>
            <a:graphicFrameLocks noGrp="1"/>
          </p:cNvGraphicFramePr>
          <p:nvPr>
            <p:extLst>
              <p:ext uri="{D42A27DB-BD31-4B8C-83A1-F6EECF244321}">
                <p14:modId xmlns:p14="http://schemas.microsoft.com/office/powerpoint/2010/main" val="2715374963"/>
              </p:ext>
            </p:extLst>
          </p:nvPr>
        </p:nvGraphicFramePr>
        <p:xfrm>
          <a:off x="72007" y="2007535"/>
          <a:ext cx="8964489" cy="3965985"/>
        </p:xfrm>
        <a:graphic>
          <a:graphicData uri="http://schemas.openxmlformats.org/drawingml/2006/table">
            <a:tbl>
              <a:tblPr firstRow="1" bandRow="1">
                <a:tableStyleId>{93296810-A885-4BE3-A3E7-6D5BEEA58F35}</a:tableStyleId>
              </a:tblPr>
              <a:tblGrid>
                <a:gridCol w="3447369"/>
                <a:gridCol w="919520"/>
                <a:gridCol w="919520"/>
                <a:gridCol w="919520"/>
                <a:gridCol w="919520"/>
                <a:gridCol w="919520"/>
                <a:gridCol w="919520"/>
              </a:tblGrid>
              <a:tr h="391621">
                <a:tc>
                  <a:txBody>
                    <a:bodyPr/>
                    <a:lstStyle/>
                    <a:p>
                      <a:r>
                        <a:rPr lang="en-ZA" dirty="0" smtClean="0"/>
                        <a:t>KPI</a:t>
                      </a:r>
                      <a:endParaRPr lang="en-ZA" dirty="0"/>
                    </a:p>
                  </a:txBody>
                  <a:tcPr/>
                </a:tc>
                <a:tc>
                  <a:txBody>
                    <a:bodyPr/>
                    <a:lstStyle/>
                    <a:p>
                      <a:r>
                        <a:rPr lang="en-ZA" dirty="0" smtClean="0"/>
                        <a:t>TYPE</a:t>
                      </a:r>
                      <a:endParaRPr lang="en-ZA" dirty="0"/>
                    </a:p>
                  </a:txBody>
                  <a:tcPr/>
                </a:tc>
                <a:tc>
                  <a:txBody>
                    <a:bodyPr/>
                    <a:lstStyle/>
                    <a:p>
                      <a:pPr algn="ctr"/>
                      <a:r>
                        <a:rPr lang="en-ZA" dirty="0" smtClean="0"/>
                        <a:t>Q1</a:t>
                      </a:r>
                      <a:endParaRPr lang="en-ZA" dirty="0"/>
                    </a:p>
                  </a:txBody>
                  <a:tcPr anchor="ctr"/>
                </a:tc>
                <a:tc>
                  <a:txBody>
                    <a:bodyPr/>
                    <a:lstStyle/>
                    <a:p>
                      <a:pPr algn="ctr"/>
                      <a:r>
                        <a:rPr lang="en-ZA" dirty="0" smtClean="0"/>
                        <a:t>Q2</a:t>
                      </a:r>
                      <a:endParaRPr lang="en-ZA" dirty="0"/>
                    </a:p>
                  </a:txBody>
                  <a:tcPr anchor="ctr"/>
                </a:tc>
                <a:tc>
                  <a:txBody>
                    <a:bodyPr/>
                    <a:lstStyle/>
                    <a:p>
                      <a:pPr algn="ctr"/>
                      <a:r>
                        <a:rPr lang="en-ZA" dirty="0" smtClean="0"/>
                        <a:t>Q3</a:t>
                      </a:r>
                      <a:endParaRPr lang="en-ZA" dirty="0"/>
                    </a:p>
                  </a:txBody>
                  <a:tcPr anchor="ctr"/>
                </a:tc>
                <a:tc>
                  <a:txBody>
                    <a:bodyPr/>
                    <a:lstStyle/>
                    <a:p>
                      <a:pPr algn="ctr"/>
                      <a:r>
                        <a:rPr lang="en-ZA" dirty="0" smtClean="0"/>
                        <a:t>Q4</a:t>
                      </a:r>
                      <a:endParaRPr lang="en-ZA" dirty="0"/>
                    </a:p>
                  </a:txBody>
                  <a:tcPr anchor="ctr"/>
                </a:tc>
                <a:tc>
                  <a:txBody>
                    <a:bodyPr/>
                    <a:lstStyle/>
                    <a:p>
                      <a:pPr algn="ctr"/>
                      <a:r>
                        <a:rPr lang="en-ZA" sz="1200" dirty="0" smtClean="0">
                          <a:solidFill>
                            <a:schemeClr val="tx1"/>
                          </a:solidFill>
                        </a:rPr>
                        <a:t>ANNUAL</a:t>
                      </a:r>
                      <a:endParaRPr lang="en-ZA" sz="1200" dirty="0">
                        <a:solidFill>
                          <a:schemeClr val="tx1"/>
                        </a:solidFill>
                      </a:endParaRPr>
                    </a:p>
                  </a:txBody>
                  <a:tcPr anchor="ctr">
                    <a:solidFill>
                      <a:schemeClr val="bg2">
                        <a:lumMod val="90000"/>
                      </a:schemeClr>
                    </a:solidFill>
                  </a:tcPr>
                </a:tc>
              </a:tr>
              <a:tr h="460691">
                <a:tc>
                  <a:txBody>
                    <a:bodyPr/>
                    <a:lstStyle/>
                    <a:p>
                      <a:pPr algn="l" fontAlgn="ctr"/>
                      <a:r>
                        <a:rPr lang="en-ZA" sz="1400" kern="1200" dirty="0"/>
                        <a:t>Total number of executive engagements completed </a:t>
                      </a:r>
                      <a:r>
                        <a:rPr lang="en-ZA" sz="1400" kern="1200" dirty="0" smtClean="0"/>
                        <a:t>(</a:t>
                      </a:r>
                      <a:r>
                        <a:rPr lang="en-ZA" sz="1400" kern="1200" dirty="0"/>
                        <a:t>Council Res / MOA)</a:t>
                      </a:r>
                      <a:endParaRPr lang="en-ZA" sz="1400" kern="1200" dirty="0">
                        <a:solidFill>
                          <a:schemeClr val="dk1"/>
                        </a:solidFill>
                        <a:latin typeface="+mn-lt"/>
                        <a:ea typeface="+mn-ea"/>
                        <a:cs typeface="+mn-cs"/>
                      </a:endParaRPr>
                    </a:p>
                  </a:txBody>
                  <a:tcPr marL="9525" marR="9525" marT="9525" marB="0" anchor="ctr"/>
                </a:tc>
                <a:tc>
                  <a:txBody>
                    <a:bodyPr/>
                    <a:lstStyle/>
                    <a:p>
                      <a:pPr marL="0" algn="l" defTabSz="914400" rtl="0" eaLnBrk="1" fontAlgn="ctr" latinLnBrk="0" hangingPunct="1"/>
                      <a:r>
                        <a:rPr lang="en-ZA" sz="1100" kern="1200" dirty="0" smtClean="0"/>
                        <a:t>Defined</a:t>
                      </a:r>
                      <a:r>
                        <a:rPr lang="en-ZA" sz="1100" kern="1200" baseline="0" dirty="0" smtClean="0"/>
                        <a:t> UN</a:t>
                      </a:r>
                      <a:endParaRPr lang="en-ZA" sz="1100" kern="1200" dirty="0" smtClean="0"/>
                    </a:p>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t>Per year </a:t>
                      </a:r>
                      <a:endParaRPr lang="en-ZA" sz="1100" b="0" kern="1200" dirty="0" smtClean="0">
                        <a:solidFill>
                          <a:schemeClr val="dk1"/>
                        </a:solidFill>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solidFill>
                            <a:schemeClr val="dk1"/>
                          </a:solidFill>
                          <a:latin typeface="+mn-lt"/>
                          <a:ea typeface="+mn-ea"/>
                          <a:cs typeface="+mn-cs"/>
                        </a:rPr>
                        <a:t>Quarterly</a:t>
                      </a:r>
                      <a:r>
                        <a:rPr lang="en-ZA" sz="1100" b="0" kern="1200" baseline="0" dirty="0" smtClean="0">
                          <a:solidFill>
                            <a:schemeClr val="dk1"/>
                          </a:solidFill>
                          <a:latin typeface="+mn-lt"/>
                          <a:ea typeface="+mn-ea"/>
                          <a:cs typeface="+mn-cs"/>
                        </a:rPr>
                        <a:t> </a:t>
                      </a:r>
                      <a:endParaRPr lang="en-ZA" sz="1100" b="0" kern="1200" dirty="0" smtClean="0">
                        <a:solidFill>
                          <a:schemeClr val="dk1"/>
                        </a:solidFill>
                        <a:latin typeface="+mn-lt"/>
                        <a:ea typeface="+mn-ea"/>
                        <a:cs typeface="+mn-cs"/>
                      </a:endParaRPr>
                    </a:p>
                  </a:txBody>
                  <a:tcPr marL="9525" marR="9525" marT="9525" marB="0" anchor="ctr"/>
                </a:tc>
                <a:tc>
                  <a:txBody>
                    <a:bodyPr/>
                    <a:lstStyle/>
                    <a:p>
                      <a:pPr marL="0" algn="ctr" defTabSz="914400" rtl="0" eaLnBrk="1" latinLnBrk="0" hangingPunct="1">
                        <a:lnSpc>
                          <a:spcPct val="200000"/>
                        </a:lnSpc>
                        <a:spcBef>
                          <a:spcPts val="1000"/>
                        </a:spcBef>
                        <a:spcAft>
                          <a:spcPts val="800"/>
                        </a:spcAft>
                      </a:pPr>
                      <a:r>
                        <a:rPr lang="en-ZA" sz="1400" kern="1200" dirty="0" smtClean="0">
                          <a:solidFill>
                            <a:srgbClr val="000000"/>
                          </a:solidFill>
                          <a:effectLst/>
                          <a:latin typeface="Arial Narrow"/>
                          <a:ea typeface="Times New Roman"/>
                          <a:cs typeface="Calibri"/>
                        </a:rPr>
                        <a:t>4</a:t>
                      </a:r>
                      <a:endParaRPr lang="en-ZA" sz="1400" kern="1200" dirty="0">
                        <a:solidFill>
                          <a:srgbClr val="000000"/>
                        </a:solidFill>
                        <a:effectLst/>
                        <a:latin typeface="Arial Narrow"/>
                        <a:ea typeface="Times New Roman"/>
                        <a:cs typeface="Calibri"/>
                      </a:endParaRPr>
                    </a:p>
                  </a:txBody>
                  <a:tcPr marL="68580" marR="68580" marT="0" marB="0"/>
                </a:tc>
                <a:tc>
                  <a:txBody>
                    <a:bodyPr/>
                    <a:lstStyle/>
                    <a:p>
                      <a:pPr marL="0" algn="ctr" defTabSz="914400" rtl="0" eaLnBrk="1" latinLnBrk="0" hangingPunct="1">
                        <a:lnSpc>
                          <a:spcPct val="200000"/>
                        </a:lnSpc>
                        <a:spcBef>
                          <a:spcPts val="1000"/>
                        </a:spcBef>
                        <a:spcAft>
                          <a:spcPts val="800"/>
                        </a:spcAft>
                      </a:pPr>
                      <a:r>
                        <a:rPr lang="en-ZA" sz="1400" kern="1200" dirty="0" smtClean="0">
                          <a:solidFill>
                            <a:srgbClr val="000000"/>
                          </a:solidFill>
                          <a:effectLst/>
                          <a:latin typeface="Arial Narrow"/>
                          <a:ea typeface="Times New Roman"/>
                          <a:cs typeface="Calibri"/>
                        </a:rPr>
                        <a:t>4</a:t>
                      </a:r>
                      <a:endParaRPr lang="en-ZA" sz="1400" kern="1200" dirty="0">
                        <a:solidFill>
                          <a:srgbClr val="000000"/>
                        </a:solidFill>
                        <a:effectLst/>
                        <a:latin typeface="Arial Narrow"/>
                        <a:ea typeface="Times New Roman"/>
                        <a:cs typeface="Calibri"/>
                      </a:endParaRPr>
                    </a:p>
                  </a:txBody>
                  <a:tcPr marL="68580" marR="68580" marT="0" marB="0"/>
                </a:tc>
                <a:tc>
                  <a:txBody>
                    <a:bodyPr/>
                    <a:lstStyle/>
                    <a:p>
                      <a:pPr marL="0" algn="ctr" defTabSz="914400" rtl="0" eaLnBrk="1" latinLnBrk="0" hangingPunct="1">
                        <a:lnSpc>
                          <a:spcPct val="200000"/>
                        </a:lnSpc>
                        <a:spcBef>
                          <a:spcPts val="1000"/>
                        </a:spcBef>
                        <a:spcAft>
                          <a:spcPts val="800"/>
                        </a:spcAft>
                      </a:pPr>
                      <a:r>
                        <a:rPr lang="en-ZA" sz="1400" kern="1200" dirty="0" smtClean="0">
                          <a:solidFill>
                            <a:srgbClr val="000000"/>
                          </a:solidFill>
                          <a:effectLst/>
                          <a:latin typeface="Arial Narrow"/>
                          <a:ea typeface="Times New Roman"/>
                          <a:cs typeface="Calibri"/>
                        </a:rPr>
                        <a:t>4</a:t>
                      </a:r>
                      <a:endParaRPr lang="en-ZA" sz="1400" kern="1200" dirty="0">
                        <a:solidFill>
                          <a:srgbClr val="000000"/>
                        </a:solidFill>
                        <a:effectLst/>
                        <a:latin typeface="Arial Narrow"/>
                        <a:ea typeface="Times New Roman"/>
                        <a:cs typeface="Calibri"/>
                      </a:endParaRPr>
                    </a:p>
                  </a:txBody>
                  <a:tcPr marL="68580" marR="68580" marT="0" marB="0"/>
                </a:tc>
                <a:tc>
                  <a:txBody>
                    <a:bodyPr/>
                    <a:lstStyle/>
                    <a:p>
                      <a:pPr marL="0" algn="ctr" defTabSz="914400" rtl="0" eaLnBrk="1" latinLnBrk="0" hangingPunct="1">
                        <a:lnSpc>
                          <a:spcPct val="200000"/>
                        </a:lnSpc>
                        <a:spcBef>
                          <a:spcPts val="1000"/>
                        </a:spcBef>
                        <a:spcAft>
                          <a:spcPts val="800"/>
                        </a:spcAft>
                      </a:pPr>
                      <a:r>
                        <a:rPr lang="en-ZA" sz="1400" kern="1200" dirty="0" smtClean="0">
                          <a:solidFill>
                            <a:srgbClr val="000000"/>
                          </a:solidFill>
                          <a:effectLst/>
                          <a:latin typeface="Arial Narrow"/>
                          <a:ea typeface="Times New Roman"/>
                          <a:cs typeface="Calibri"/>
                        </a:rPr>
                        <a:t>6</a:t>
                      </a:r>
                      <a:endParaRPr lang="en-ZA" sz="1400" kern="1200" dirty="0">
                        <a:solidFill>
                          <a:srgbClr val="000000"/>
                        </a:solidFill>
                        <a:effectLst/>
                        <a:latin typeface="Arial Narrow"/>
                        <a:ea typeface="Times New Roman"/>
                        <a:cs typeface="Calibri"/>
                      </a:endParaRPr>
                    </a:p>
                  </a:txBody>
                  <a:tcPr marL="68580" marR="68580" marT="0" marB="0"/>
                </a:tc>
                <a:tc>
                  <a:txBody>
                    <a:bodyPr/>
                    <a:lstStyle/>
                    <a:p>
                      <a:pPr marL="0" algn="ctr" defTabSz="914400" rtl="0" eaLnBrk="1" fontAlgn="ctr" latinLnBrk="0" hangingPunct="1"/>
                      <a:r>
                        <a:rPr lang="en-ZA" sz="1200" kern="1200" dirty="0" smtClean="0"/>
                        <a:t>13</a:t>
                      </a:r>
                    </a:p>
                    <a:p>
                      <a:pPr marL="0" algn="ctr" defTabSz="914400" rtl="0" eaLnBrk="1" fontAlgn="ctr" latinLnBrk="0" hangingPunct="1"/>
                      <a:r>
                        <a:rPr lang="en-ZA" sz="1050" kern="1200" dirty="0" smtClean="0">
                          <a:solidFill>
                            <a:schemeClr val="dk1"/>
                          </a:solidFill>
                          <a:latin typeface="+mn-lt"/>
                          <a:ea typeface="+mn-ea"/>
                          <a:cs typeface="+mn-cs"/>
                        </a:rPr>
                        <a:t>[includes all metros]</a:t>
                      </a:r>
                      <a:r>
                        <a:rPr lang="en-ZA" sz="1050" kern="1200" baseline="0" dirty="0" smtClean="0">
                          <a:solidFill>
                            <a:schemeClr val="dk1"/>
                          </a:solidFill>
                          <a:latin typeface="+mn-lt"/>
                          <a:ea typeface="+mn-ea"/>
                          <a:cs typeface="+mn-cs"/>
                        </a:rPr>
                        <a:t> </a:t>
                      </a:r>
                      <a:endParaRPr lang="en-ZA" sz="1050" kern="1200" dirty="0">
                        <a:solidFill>
                          <a:schemeClr val="dk1"/>
                        </a:solidFill>
                        <a:latin typeface="+mn-lt"/>
                        <a:ea typeface="+mn-ea"/>
                        <a:cs typeface="+mn-cs"/>
                      </a:endParaRPr>
                    </a:p>
                  </a:txBody>
                  <a:tcPr marL="9525" marR="9525" marT="9525" marB="0" anchor="ctr">
                    <a:solidFill>
                      <a:schemeClr val="bg2">
                        <a:lumMod val="90000"/>
                      </a:schemeClr>
                    </a:solidFill>
                  </a:tcPr>
                </a:tc>
              </a:tr>
              <a:tr h="460691">
                <a:tc>
                  <a:txBody>
                    <a:bodyPr/>
                    <a:lstStyle/>
                    <a:p>
                      <a:pPr algn="l" fontAlgn="ctr"/>
                      <a:r>
                        <a:rPr lang="en-ZA" sz="1400" kern="1200" dirty="0"/>
                        <a:t>Total number of approved / revised Urban Network </a:t>
                      </a:r>
                      <a:r>
                        <a:rPr lang="en-ZA" sz="1400" kern="1200" dirty="0" smtClean="0"/>
                        <a:t>Plans </a:t>
                      </a:r>
                      <a:r>
                        <a:rPr lang="en-ZA" sz="1400" kern="1200" dirty="0"/>
                        <a:t>(cumulative) </a:t>
                      </a:r>
                      <a:endParaRPr lang="en-ZA" sz="14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t>BEPP</a:t>
                      </a:r>
                      <a:r>
                        <a:rPr lang="en-ZA" sz="1100" kern="1200" baseline="0" dirty="0" smtClean="0"/>
                        <a:t> / SDF</a:t>
                      </a:r>
                      <a:endParaRPr lang="en-ZA" sz="1100" kern="1200" dirty="0" smtClean="0"/>
                    </a:p>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t>Per year </a:t>
                      </a:r>
                      <a:endParaRPr lang="en-ZA" sz="1100" b="0" kern="1200" dirty="0" smtClean="0">
                        <a:solidFill>
                          <a:schemeClr val="dk1"/>
                        </a:solidFill>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solidFill>
                            <a:schemeClr val="dk1"/>
                          </a:solidFill>
                          <a:latin typeface="+mn-lt"/>
                          <a:ea typeface="+mn-ea"/>
                          <a:cs typeface="+mn-cs"/>
                        </a:rPr>
                        <a:t>Quarterly</a:t>
                      </a:r>
                      <a:r>
                        <a:rPr lang="en-ZA" sz="1100" b="0" kern="1200" baseline="0" dirty="0" smtClean="0">
                          <a:solidFill>
                            <a:schemeClr val="dk1"/>
                          </a:solidFill>
                          <a:latin typeface="+mn-lt"/>
                          <a:ea typeface="+mn-ea"/>
                          <a:cs typeface="+mn-cs"/>
                        </a:rPr>
                        <a:t> </a:t>
                      </a:r>
                      <a:endParaRPr lang="en-ZA" sz="1100" b="0" kern="1200" dirty="0" smtClean="0">
                        <a:solidFill>
                          <a:schemeClr val="dk1"/>
                        </a:solidFill>
                        <a:latin typeface="+mn-lt"/>
                        <a:ea typeface="+mn-ea"/>
                        <a:cs typeface="+mn-cs"/>
                      </a:endParaRPr>
                    </a:p>
                  </a:txBody>
                  <a:tcPr marL="9525" marR="9525" marT="9525" marB="0" anchor="ctr"/>
                </a:tc>
                <a:tc>
                  <a:txBody>
                    <a:bodyPr/>
                    <a:lstStyle/>
                    <a:p>
                      <a:pPr algn="ctr">
                        <a:lnSpc>
                          <a:spcPct val="200000"/>
                        </a:lnSpc>
                        <a:spcBef>
                          <a:spcPts val="1000"/>
                        </a:spcBef>
                        <a:spcAft>
                          <a:spcPts val="800"/>
                        </a:spcAft>
                      </a:pPr>
                      <a:r>
                        <a:rPr lang="en-ZA" sz="1400" dirty="0" smtClean="0">
                          <a:solidFill>
                            <a:srgbClr val="000000"/>
                          </a:solidFill>
                          <a:effectLst/>
                          <a:latin typeface="Arial Narrow"/>
                          <a:ea typeface="Calibri"/>
                          <a:cs typeface="Calibri"/>
                        </a:rPr>
                        <a:t>9</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solidFill>
                            <a:srgbClr val="000000"/>
                          </a:solidFill>
                          <a:effectLst/>
                          <a:latin typeface="Arial Narrow"/>
                          <a:ea typeface="Times New Roman"/>
                          <a:cs typeface="Calibri"/>
                        </a:rPr>
                        <a:t>7</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solidFill>
                            <a:srgbClr val="000000"/>
                          </a:solidFill>
                          <a:effectLst/>
                          <a:latin typeface="Arial Narrow"/>
                          <a:ea typeface="Times New Roman"/>
                          <a:cs typeface="Calibri"/>
                        </a:rPr>
                        <a:t>2</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solidFill>
                            <a:srgbClr val="000000"/>
                          </a:solidFill>
                          <a:effectLst/>
                          <a:latin typeface="Arial Narrow"/>
                          <a:ea typeface="Times New Roman"/>
                          <a:cs typeface="Calibri"/>
                        </a:rPr>
                        <a:t>-</a:t>
                      </a:r>
                      <a:endParaRPr lang="en-ZA" sz="1400" dirty="0">
                        <a:effectLst/>
                        <a:latin typeface="Calibri"/>
                        <a:ea typeface="Calibri"/>
                        <a:cs typeface="Times New Roman"/>
                      </a:endParaRPr>
                    </a:p>
                  </a:txBody>
                  <a:tcPr marL="68580" marR="68580" marT="0" marB="0"/>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t>6</a:t>
                      </a:r>
                      <a:endParaRPr lang="en-ZA" sz="1200" kern="1200" baseline="0" dirty="0" smtClean="0">
                        <a:solidFill>
                          <a:schemeClr val="dk1"/>
                        </a:solidFill>
                        <a:latin typeface="+mn-lt"/>
                        <a:ea typeface="+mn-ea"/>
                        <a:cs typeface="+mn-cs"/>
                      </a:endParaRPr>
                    </a:p>
                    <a:p>
                      <a:pPr marL="0" marR="0" indent="0" algn="ctr" defTabSz="914400" rtl="0" eaLnBrk="1" fontAlgn="ctr" latinLnBrk="0" hangingPunct="1">
                        <a:lnSpc>
                          <a:spcPct val="100000"/>
                        </a:lnSpc>
                        <a:spcBef>
                          <a:spcPts val="0"/>
                        </a:spcBef>
                        <a:spcAft>
                          <a:spcPts val="0"/>
                        </a:spcAft>
                        <a:buClrTx/>
                        <a:buSzTx/>
                        <a:buFontTx/>
                        <a:buNone/>
                        <a:tabLst/>
                        <a:defRPr/>
                      </a:pPr>
                      <a:r>
                        <a:rPr lang="en-ZA" sz="1050" kern="1200" dirty="0" smtClean="0">
                          <a:solidFill>
                            <a:schemeClr val="dk1"/>
                          </a:solidFill>
                          <a:latin typeface="+mn-lt"/>
                          <a:ea typeface="+mn-ea"/>
                          <a:cs typeface="+mn-cs"/>
                        </a:rPr>
                        <a:t>[includes all metros]</a:t>
                      </a:r>
                      <a:r>
                        <a:rPr lang="en-ZA" sz="1050" kern="1200" baseline="0" dirty="0" smtClean="0">
                          <a:solidFill>
                            <a:schemeClr val="dk1"/>
                          </a:solidFill>
                          <a:latin typeface="+mn-lt"/>
                          <a:ea typeface="+mn-ea"/>
                          <a:cs typeface="+mn-cs"/>
                        </a:rPr>
                        <a:t> </a:t>
                      </a:r>
                      <a:endParaRPr lang="en-ZA" sz="1050" kern="1200" dirty="0" smtClean="0">
                        <a:solidFill>
                          <a:schemeClr val="dk1"/>
                        </a:solidFill>
                        <a:latin typeface="+mn-lt"/>
                        <a:ea typeface="+mn-ea"/>
                        <a:cs typeface="+mn-cs"/>
                      </a:endParaRPr>
                    </a:p>
                  </a:txBody>
                  <a:tcPr marL="9525" marR="9525" marT="9525" marB="0" anchor="ctr">
                    <a:solidFill>
                      <a:schemeClr val="bg2">
                        <a:lumMod val="90000"/>
                      </a:schemeClr>
                    </a:solidFill>
                  </a:tcPr>
                </a:tc>
              </a:tr>
              <a:tr h="799098">
                <a:tc>
                  <a:txBody>
                    <a:bodyPr/>
                    <a:lstStyle/>
                    <a:p>
                      <a:pPr algn="l" fontAlgn="ctr"/>
                      <a:r>
                        <a:rPr lang="en-ZA" sz="1400" kern="1200" dirty="0"/>
                        <a:t>Total number of approved Precinct  Plans (Urban Hubs)  (cumulative) </a:t>
                      </a:r>
                      <a:endParaRPr lang="en-ZA" sz="14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t>Per year </a:t>
                      </a:r>
                      <a:endParaRPr lang="en-ZA" sz="1100" b="0" kern="1200" dirty="0" smtClean="0">
                        <a:solidFill>
                          <a:schemeClr val="dk1"/>
                        </a:solidFill>
                        <a:latin typeface="+mn-lt"/>
                        <a:ea typeface="+mn-ea"/>
                        <a:cs typeface="+mn-cs"/>
                      </a:endParaRPr>
                    </a:p>
                    <a:p>
                      <a:pPr marL="0" algn="l" defTabSz="914400" rtl="0" eaLnBrk="1" fontAlgn="ctr" latinLnBrk="0" hangingPunct="1"/>
                      <a:r>
                        <a:rPr lang="en-ZA" sz="1100" b="0" kern="1200" dirty="0" smtClean="0">
                          <a:solidFill>
                            <a:schemeClr val="dk1"/>
                          </a:solidFill>
                          <a:latin typeface="+mn-lt"/>
                          <a:ea typeface="+mn-ea"/>
                          <a:cs typeface="+mn-cs"/>
                        </a:rPr>
                        <a:t>Quarterly</a:t>
                      </a:r>
                      <a:r>
                        <a:rPr lang="en-ZA" sz="1100" b="0" kern="1200" baseline="0" dirty="0" smtClean="0">
                          <a:solidFill>
                            <a:schemeClr val="dk1"/>
                          </a:solidFill>
                          <a:latin typeface="+mn-lt"/>
                          <a:ea typeface="+mn-ea"/>
                          <a:cs typeface="+mn-cs"/>
                        </a:rPr>
                        <a:t> </a:t>
                      </a:r>
                      <a:endParaRPr lang="en-ZA" sz="1100" b="0" kern="1200" dirty="0">
                        <a:solidFill>
                          <a:schemeClr val="dk1"/>
                        </a:solidFill>
                        <a:latin typeface="+mn-lt"/>
                        <a:ea typeface="+mn-ea"/>
                        <a:cs typeface="+mn-cs"/>
                      </a:endParaRPr>
                    </a:p>
                  </a:txBody>
                  <a:tcPr marL="9525" marR="9525" marT="9525" marB="0" anchor="ctr"/>
                </a:tc>
                <a:tc>
                  <a:txBody>
                    <a:bodyPr/>
                    <a:lstStyle/>
                    <a:p>
                      <a:pPr algn="ctr">
                        <a:lnSpc>
                          <a:spcPct val="200000"/>
                        </a:lnSpc>
                        <a:spcBef>
                          <a:spcPts val="1000"/>
                        </a:spcBef>
                        <a:spcAft>
                          <a:spcPts val="800"/>
                        </a:spcAft>
                      </a:pPr>
                      <a:r>
                        <a:rPr lang="en-ZA" sz="1400" dirty="0">
                          <a:solidFill>
                            <a:srgbClr val="000000"/>
                          </a:solidFill>
                          <a:effectLst/>
                          <a:latin typeface="Arial Narrow"/>
                          <a:ea typeface="Times New Roman"/>
                          <a:cs typeface="Calibri"/>
                        </a:rPr>
                        <a:t>0</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effectLst/>
                          <a:latin typeface="Calibri"/>
                          <a:ea typeface="Calibri"/>
                          <a:cs typeface="Times New Roman"/>
                        </a:rPr>
                        <a:t>0</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solidFill>
                            <a:srgbClr val="000000"/>
                          </a:solidFill>
                          <a:effectLst/>
                          <a:latin typeface="Arial Narrow"/>
                          <a:ea typeface="Times New Roman"/>
                          <a:cs typeface="Calibri"/>
                        </a:rPr>
                        <a:t>6</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a:solidFill>
                            <a:srgbClr val="000000"/>
                          </a:solidFill>
                          <a:effectLst/>
                          <a:latin typeface="Arial Narrow"/>
                          <a:ea typeface="Times New Roman"/>
                          <a:cs typeface="Calibri"/>
                        </a:rPr>
                        <a:t>2</a:t>
                      </a:r>
                      <a:endParaRPr lang="en-ZA" sz="1400" dirty="0">
                        <a:effectLst/>
                        <a:latin typeface="Calibri"/>
                        <a:ea typeface="Calibri"/>
                        <a:cs typeface="Times New Roman"/>
                      </a:endParaRPr>
                    </a:p>
                  </a:txBody>
                  <a:tcPr marL="68580" marR="68580" marT="0" marB="0"/>
                </a:tc>
                <a:tc>
                  <a:txBody>
                    <a:bodyPr/>
                    <a:lstStyle/>
                    <a:p>
                      <a:pPr marL="0" algn="ctr" defTabSz="914400" rtl="0" eaLnBrk="1" fontAlgn="ctr" latinLnBrk="0" hangingPunct="1"/>
                      <a:r>
                        <a:rPr lang="en-ZA" sz="1200" kern="1200" dirty="0" smtClean="0"/>
                        <a:t>6</a:t>
                      </a:r>
                      <a:endParaRPr lang="en-ZA" sz="1200" kern="1200" dirty="0">
                        <a:solidFill>
                          <a:schemeClr val="dk1"/>
                        </a:solidFill>
                        <a:latin typeface="+mn-lt"/>
                        <a:ea typeface="+mn-ea"/>
                        <a:cs typeface="+mn-cs"/>
                      </a:endParaRPr>
                    </a:p>
                  </a:txBody>
                  <a:tcPr marL="9525" marR="9525" marT="9525" marB="0" anchor="ctr">
                    <a:solidFill>
                      <a:schemeClr val="bg2">
                        <a:lumMod val="90000"/>
                      </a:schemeClr>
                    </a:solidFill>
                  </a:tcPr>
                </a:tc>
              </a:tr>
              <a:tr h="460691">
                <a:tc>
                  <a:txBody>
                    <a:bodyPr/>
                    <a:lstStyle/>
                    <a:p>
                      <a:pPr algn="l" fontAlgn="ctr"/>
                      <a:r>
                        <a:rPr lang="en-ZA" sz="1400" kern="1200" dirty="0"/>
                        <a:t>No of approved projects in </a:t>
                      </a:r>
                      <a:r>
                        <a:rPr lang="en-ZA" sz="1400" kern="1200" dirty="0" smtClean="0"/>
                        <a:t>implementation (as </a:t>
                      </a:r>
                      <a:r>
                        <a:rPr lang="en-ZA" sz="1400" kern="1200" dirty="0"/>
                        <a:t>% of gazette)</a:t>
                      </a:r>
                      <a:endParaRPr lang="en-ZA" sz="14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t>Per year </a:t>
                      </a:r>
                      <a:endParaRPr lang="en-ZA" sz="1100" b="0" kern="1200" dirty="0" smtClean="0">
                        <a:solidFill>
                          <a:schemeClr val="dk1"/>
                        </a:solidFill>
                        <a:latin typeface="+mn-lt"/>
                        <a:ea typeface="+mn-ea"/>
                        <a:cs typeface="+mn-cs"/>
                      </a:endParaRPr>
                    </a:p>
                    <a:p>
                      <a:pPr marL="0" algn="l" defTabSz="914400" rtl="0" eaLnBrk="1" fontAlgn="ctr" latinLnBrk="0" hangingPunct="1"/>
                      <a:r>
                        <a:rPr lang="en-ZA" sz="1100" b="0" kern="1200" dirty="0" smtClean="0">
                          <a:solidFill>
                            <a:schemeClr val="dk1"/>
                          </a:solidFill>
                          <a:latin typeface="+mn-lt"/>
                          <a:ea typeface="+mn-ea"/>
                          <a:cs typeface="+mn-cs"/>
                        </a:rPr>
                        <a:t>Annual</a:t>
                      </a:r>
                      <a:endParaRPr lang="en-ZA" sz="1100" b="0" kern="1200" dirty="0">
                        <a:solidFill>
                          <a:schemeClr val="dk1"/>
                        </a:solidFill>
                        <a:latin typeface="+mn-lt"/>
                        <a:ea typeface="+mn-ea"/>
                        <a:cs typeface="+mn-cs"/>
                      </a:endParaRPr>
                    </a:p>
                  </a:txBody>
                  <a:tcPr marL="9525" marR="9525" marT="9525" marB="0" anchor="ctr"/>
                </a:tc>
                <a:tc>
                  <a:txBody>
                    <a:bodyPr/>
                    <a:lstStyle/>
                    <a:p>
                      <a:pPr algn="ctr">
                        <a:lnSpc>
                          <a:spcPct val="200000"/>
                        </a:lnSpc>
                        <a:spcBef>
                          <a:spcPts val="1000"/>
                        </a:spcBef>
                        <a:spcAft>
                          <a:spcPts val="800"/>
                        </a:spcAft>
                      </a:pPr>
                      <a:r>
                        <a:rPr lang="en-ZA" sz="1400" dirty="0">
                          <a:solidFill>
                            <a:srgbClr val="000000"/>
                          </a:solidFill>
                          <a:effectLst/>
                          <a:latin typeface="Arial Narrow"/>
                          <a:ea typeface="Times New Roman"/>
                          <a:cs typeface="Calibri"/>
                        </a:rPr>
                        <a:t>-</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a:solidFill>
                            <a:srgbClr val="000000"/>
                          </a:solidFill>
                          <a:effectLst/>
                          <a:latin typeface="Arial Narrow"/>
                          <a:ea typeface="Times New Roman"/>
                          <a:cs typeface="Calibri"/>
                        </a:rPr>
                        <a:t>-</a:t>
                      </a:r>
                      <a:endParaRPr lang="en-ZA" sz="140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a:solidFill>
                            <a:srgbClr val="000000"/>
                          </a:solidFill>
                          <a:effectLst/>
                          <a:latin typeface="Arial Narrow"/>
                          <a:ea typeface="Times New Roman"/>
                          <a:cs typeface="Calibri"/>
                        </a:rPr>
                        <a:t>-</a:t>
                      </a:r>
                      <a:endParaRPr lang="en-ZA" sz="140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a:effectLst/>
                          <a:latin typeface="Arial Narrow"/>
                          <a:ea typeface="Times New Roman"/>
                          <a:cs typeface="Times New Roman"/>
                        </a:rPr>
                        <a:t>120%</a:t>
                      </a:r>
                      <a:endParaRPr lang="en-ZA" sz="1400" dirty="0">
                        <a:effectLst/>
                        <a:latin typeface="Calibri"/>
                        <a:ea typeface="Calibri"/>
                        <a:cs typeface="Times New Roman"/>
                      </a:endParaRPr>
                    </a:p>
                  </a:txBody>
                  <a:tcPr marL="68580" marR="68580" marT="0" marB="0"/>
                </a:tc>
                <a:tc>
                  <a:txBody>
                    <a:bodyPr/>
                    <a:lstStyle/>
                    <a:p>
                      <a:pPr marL="0" algn="ctr" defTabSz="914400" rtl="0" eaLnBrk="1" fontAlgn="ctr" latinLnBrk="0" hangingPunct="1"/>
                      <a:r>
                        <a:rPr lang="en-ZA" sz="1200" kern="1200" dirty="0" smtClean="0"/>
                        <a:t>120%</a:t>
                      </a:r>
                      <a:endParaRPr lang="en-ZA" sz="1200" kern="1200" dirty="0">
                        <a:solidFill>
                          <a:schemeClr val="dk1"/>
                        </a:solidFill>
                        <a:latin typeface="+mn-lt"/>
                        <a:ea typeface="+mn-ea"/>
                        <a:cs typeface="+mn-cs"/>
                      </a:endParaRPr>
                    </a:p>
                  </a:txBody>
                  <a:tcPr marL="9525" marR="9525" marT="9525" marB="0" anchor="ctr">
                    <a:solidFill>
                      <a:schemeClr val="bg2">
                        <a:lumMod val="90000"/>
                      </a:schemeClr>
                    </a:solidFill>
                  </a:tcPr>
                </a:tc>
              </a:tr>
              <a:tr h="391621">
                <a:tc>
                  <a:txBody>
                    <a:bodyPr/>
                    <a:lstStyle/>
                    <a:p>
                      <a:pPr algn="l" fontAlgn="ctr"/>
                      <a:r>
                        <a:rPr lang="en-ZA" sz="1400" kern="1200" dirty="0"/>
                        <a:t>Total number of Precincts  (Urban Hubs) </a:t>
                      </a:r>
                      <a:r>
                        <a:rPr lang="en-ZA" sz="1400" kern="1200" dirty="0" smtClean="0"/>
                        <a:t>operational</a:t>
                      </a:r>
                      <a:endParaRPr lang="en-ZA" sz="14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t>Per year </a:t>
                      </a:r>
                      <a:endParaRPr lang="en-ZA" sz="1100" b="0" kern="1200" dirty="0" smtClean="0">
                        <a:solidFill>
                          <a:schemeClr val="dk1"/>
                        </a:solidFill>
                        <a:latin typeface="+mn-lt"/>
                        <a:ea typeface="+mn-ea"/>
                        <a:cs typeface="+mn-cs"/>
                      </a:endParaRPr>
                    </a:p>
                    <a:p>
                      <a:pPr marL="0" algn="l" defTabSz="914400" rtl="0" eaLnBrk="1" fontAlgn="ctr" latinLnBrk="0" hangingPunct="1"/>
                      <a:r>
                        <a:rPr lang="en-ZA" sz="1100" b="0" kern="1200" dirty="0" smtClean="0">
                          <a:solidFill>
                            <a:schemeClr val="dk1"/>
                          </a:solidFill>
                          <a:latin typeface="+mn-lt"/>
                          <a:ea typeface="+mn-ea"/>
                          <a:cs typeface="+mn-cs"/>
                        </a:rPr>
                        <a:t>Annual</a:t>
                      </a:r>
                      <a:endParaRPr lang="en-ZA" sz="1100" b="0" kern="1200" dirty="0">
                        <a:solidFill>
                          <a:schemeClr val="dk1"/>
                        </a:solidFill>
                        <a:latin typeface="+mn-lt"/>
                        <a:ea typeface="+mn-ea"/>
                        <a:cs typeface="+mn-cs"/>
                      </a:endParaRPr>
                    </a:p>
                  </a:txBody>
                  <a:tcPr marL="9525" marR="9525" marT="9525" marB="0" anchor="ctr"/>
                </a:tc>
                <a:tc>
                  <a:txBody>
                    <a:bodyPr/>
                    <a:lstStyle/>
                    <a:p>
                      <a:pPr algn="ctr">
                        <a:lnSpc>
                          <a:spcPct val="200000"/>
                        </a:lnSpc>
                        <a:spcBef>
                          <a:spcPts val="1000"/>
                        </a:spcBef>
                        <a:spcAft>
                          <a:spcPts val="800"/>
                        </a:spcAft>
                      </a:pP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endParaRPr lang="en-ZA" sz="140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endParaRPr lang="en-ZA" sz="140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effectLst/>
                          <a:latin typeface="Calibri"/>
                          <a:ea typeface="Calibri"/>
                          <a:cs typeface="Times New Roman"/>
                        </a:rPr>
                        <a:t>1</a:t>
                      </a:r>
                      <a:endParaRPr lang="en-ZA" sz="1400" dirty="0">
                        <a:effectLst/>
                        <a:latin typeface="Calibri"/>
                        <a:ea typeface="Calibri"/>
                        <a:cs typeface="Times New Roman"/>
                      </a:endParaRPr>
                    </a:p>
                  </a:txBody>
                  <a:tcPr marL="68580" marR="68580" marT="0" marB="0"/>
                </a:tc>
                <a:tc>
                  <a:txBody>
                    <a:bodyPr/>
                    <a:lstStyle/>
                    <a:p>
                      <a:pPr marL="0" algn="ctr" defTabSz="914400" rtl="0" eaLnBrk="1" fontAlgn="ctr" latinLnBrk="0" hangingPunct="1"/>
                      <a:r>
                        <a:rPr lang="en-ZA" sz="1200" kern="1200" dirty="0"/>
                        <a:t>1</a:t>
                      </a:r>
                      <a:endParaRPr lang="en-ZA" sz="1200" kern="1200" dirty="0">
                        <a:solidFill>
                          <a:schemeClr val="dk1"/>
                        </a:solidFill>
                        <a:latin typeface="+mn-lt"/>
                        <a:ea typeface="+mn-ea"/>
                        <a:cs typeface="+mn-cs"/>
                      </a:endParaRPr>
                    </a:p>
                  </a:txBody>
                  <a:tcPr marL="9525" marR="9525" marT="9525" marB="0" anchor="ctr">
                    <a:solidFill>
                      <a:schemeClr val="bg2">
                        <a:lumMod val="90000"/>
                      </a:schemeClr>
                    </a:solidFill>
                  </a:tcPr>
                </a:tc>
              </a:tr>
              <a:tr h="391621">
                <a:tc>
                  <a:txBody>
                    <a:bodyPr/>
                    <a:lstStyle/>
                    <a:p>
                      <a:pPr algn="l" fontAlgn="ctr"/>
                      <a:r>
                        <a:rPr lang="en-ZA" sz="1400" kern="1200" dirty="0"/>
                        <a:t>Total number of Partnerships concluded</a:t>
                      </a:r>
                      <a:endParaRPr lang="en-ZA" sz="14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t>Per year </a:t>
                      </a:r>
                      <a:endParaRPr lang="en-ZA" sz="1100" kern="1200" dirty="0" smtClean="0">
                        <a:solidFill>
                          <a:schemeClr val="dk1"/>
                        </a:solidFill>
                        <a:latin typeface="+mn-lt"/>
                        <a:ea typeface="+mn-ea"/>
                        <a:cs typeface="+mn-cs"/>
                      </a:endParaRPr>
                    </a:p>
                    <a:p>
                      <a:pPr marL="0" algn="l" defTabSz="914400" rtl="0" eaLnBrk="1" fontAlgn="ctr" latinLnBrk="0" hangingPunct="1"/>
                      <a:r>
                        <a:rPr lang="en-ZA" sz="1100" kern="1200" dirty="0" smtClean="0">
                          <a:solidFill>
                            <a:schemeClr val="dk1"/>
                          </a:solidFill>
                          <a:latin typeface="+mn-lt"/>
                          <a:ea typeface="+mn-ea"/>
                          <a:cs typeface="+mn-cs"/>
                        </a:rPr>
                        <a:t>Annual</a:t>
                      </a:r>
                      <a:endParaRPr lang="en-ZA" sz="1100" kern="1200" dirty="0">
                        <a:solidFill>
                          <a:schemeClr val="dk1"/>
                        </a:solidFill>
                        <a:latin typeface="+mn-lt"/>
                        <a:ea typeface="+mn-ea"/>
                        <a:cs typeface="+mn-cs"/>
                      </a:endParaRPr>
                    </a:p>
                  </a:txBody>
                  <a:tcPr marL="9525" marR="9525" marT="9525" marB="0" anchor="ctr"/>
                </a:tc>
                <a:tc>
                  <a:txBody>
                    <a:bodyPr/>
                    <a:lstStyle/>
                    <a:p>
                      <a:pPr algn="ctr">
                        <a:lnSpc>
                          <a:spcPct val="200000"/>
                        </a:lnSpc>
                        <a:spcBef>
                          <a:spcPts val="1000"/>
                        </a:spcBef>
                        <a:spcAft>
                          <a:spcPts val="800"/>
                        </a:spcAft>
                      </a:pP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endParaRPr lang="en-ZA" sz="140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effectLst/>
                          <a:latin typeface="Calibri"/>
                          <a:ea typeface="Calibri"/>
                          <a:cs typeface="Times New Roman"/>
                        </a:rPr>
                        <a:t>1</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effectLst/>
                          <a:latin typeface="Calibri"/>
                          <a:ea typeface="Calibri"/>
                          <a:cs typeface="Times New Roman"/>
                        </a:rPr>
                        <a:t>2</a:t>
                      </a:r>
                      <a:endParaRPr lang="en-ZA" sz="1400" dirty="0">
                        <a:effectLst/>
                        <a:latin typeface="Calibri"/>
                        <a:ea typeface="Calibri"/>
                        <a:cs typeface="Times New Roman"/>
                      </a:endParaRPr>
                    </a:p>
                  </a:txBody>
                  <a:tcPr marL="68580" marR="68580" marT="0" marB="0"/>
                </a:tc>
                <a:tc>
                  <a:txBody>
                    <a:bodyPr/>
                    <a:lstStyle/>
                    <a:p>
                      <a:pPr marL="0" algn="ctr" defTabSz="914400" rtl="0" eaLnBrk="1" fontAlgn="ctr" latinLnBrk="0" hangingPunct="1"/>
                      <a:r>
                        <a:rPr lang="en-ZA" sz="1200" kern="1200" dirty="0"/>
                        <a:t>3</a:t>
                      </a:r>
                      <a:endParaRPr lang="en-ZA" sz="1200" kern="1200" dirty="0">
                        <a:solidFill>
                          <a:schemeClr val="dk1"/>
                        </a:solidFill>
                        <a:latin typeface="+mn-lt"/>
                        <a:ea typeface="+mn-ea"/>
                        <a:cs typeface="+mn-cs"/>
                      </a:endParaRPr>
                    </a:p>
                  </a:txBody>
                  <a:tcPr marL="9525" marR="9525" marT="9525" marB="0" anchor="ctr">
                    <a:solidFill>
                      <a:schemeClr val="bg2">
                        <a:lumMod val="90000"/>
                      </a:schemeClr>
                    </a:solidFill>
                  </a:tcPr>
                </a:tc>
              </a:tr>
              <a:tr h="391621">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400" kern="1200" dirty="0" smtClean="0"/>
                        <a:t>Financial Leverage</a:t>
                      </a:r>
                      <a:endParaRPr lang="en-ZA" sz="1400" kern="1200" dirty="0" smtClean="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t>Per year </a:t>
                      </a:r>
                      <a:endParaRPr lang="en-ZA" sz="1100" kern="1200" dirty="0" smtClean="0">
                        <a:solidFill>
                          <a:schemeClr val="dk1"/>
                        </a:solidFill>
                        <a:latin typeface="+mn-lt"/>
                        <a:ea typeface="+mn-ea"/>
                        <a:cs typeface="+mn-cs"/>
                      </a:endParaRPr>
                    </a:p>
                    <a:p>
                      <a:pPr marL="0" algn="l" defTabSz="914400" rtl="0" eaLnBrk="1" fontAlgn="ctr" latinLnBrk="0" hangingPunct="1"/>
                      <a:r>
                        <a:rPr lang="en-ZA" sz="1100" kern="1200" dirty="0" smtClean="0">
                          <a:solidFill>
                            <a:schemeClr val="dk1"/>
                          </a:solidFill>
                          <a:latin typeface="+mn-lt"/>
                          <a:ea typeface="+mn-ea"/>
                          <a:cs typeface="+mn-cs"/>
                        </a:rPr>
                        <a:t>Annual</a:t>
                      </a:r>
                      <a:endParaRPr lang="en-ZA" sz="1100" kern="1200" dirty="0">
                        <a:solidFill>
                          <a:schemeClr val="dk1"/>
                        </a:solidFill>
                        <a:latin typeface="+mn-lt"/>
                        <a:ea typeface="+mn-ea"/>
                        <a:cs typeface="+mn-cs"/>
                      </a:endParaRPr>
                    </a:p>
                  </a:txBody>
                  <a:tcPr marL="9525" marR="9525" marT="9525" marB="0" anchor="ctr"/>
                </a:tc>
                <a:tc>
                  <a:txBody>
                    <a:bodyPr/>
                    <a:lstStyle/>
                    <a:p>
                      <a:pPr algn="ctr">
                        <a:lnSpc>
                          <a:spcPct val="200000"/>
                        </a:lnSpc>
                        <a:spcBef>
                          <a:spcPts val="1000"/>
                        </a:spcBef>
                        <a:spcAft>
                          <a:spcPts val="800"/>
                        </a:spcAft>
                      </a:pPr>
                      <a:r>
                        <a:rPr lang="en-ZA" sz="1400" dirty="0" smtClean="0">
                          <a:effectLst/>
                          <a:latin typeface="Calibri"/>
                          <a:ea typeface="Calibri"/>
                          <a:cs typeface="Times New Roman"/>
                        </a:rPr>
                        <a:t>-</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effectLst/>
                          <a:latin typeface="Calibri"/>
                          <a:ea typeface="Calibri"/>
                          <a:cs typeface="Times New Roman"/>
                        </a:rPr>
                        <a:t>-</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effectLst/>
                          <a:latin typeface="Calibri"/>
                          <a:ea typeface="Calibri"/>
                          <a:cs typeface="Times New Roman"/>
                        </a:rPr>
                        <a:t>-</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effectLst/>
                          <a:latin typeface="Calibri"/>
                          <a:ea typeface="Calibri"/>
                          <a:cs typeface="Times New Roman"/>
                        </a:rPr>
                        <a:t>-</a:t>
                      </a:r>
                      <a:endParaRPr lang="en-ZA" sz="1400" dirty="0">
                        <a:effectLst/>
                        <a:latin typeface="Calibri"/>
                        <a:ea typeface="Calibri"/>
                        <a:cs typeface="Times New Roman"/>
                      </a:endParaRPr>
                    </a:p>
                  </a:txBody>
                  <a:tcPr marL="68580" marR="68580" marT="0" marB="0"/>
                </a:tc>
                <a:tc>
                  <a:txBody>
                    <a:bodyPr/>
                    <a:lstStyle/>
                    <a:p>
                      <a:pPr marL="0" algn="ctr" defTabSz="914400" rtl="0" eaLnBrk="1" fontAlgn="ctr" latinLnBrk="0" hangingPunct="1"/>
                      <a:r>
                        <a:rPr lang="en-ZA" sz="1200" kern="1200" dirty="0"/>
                        <a:t>1:1.2</a:t>
                      </a:r>
                      <a:endParaRPr lang="en-ZA" sz="1200" kern="1200" dirty="0">
                        <a:solidFill>
                          <a:schemeClr val="dk1"/>
                        </a:solidFill>
                        <a:latin typeface="+mn-lt"/>
                        <a:ea typeface="+mn-ea"/>
                        <a:cs typeface="+mn-cs"/>
                      </a:endParaRPr>
                    </a:p>
                  </a:txBody>
                  <a:tcPr marL="9525" marR="9525" marT="9525" marB="0" anchor="ctr">
                    <a:solidFill>
                      <a:schemeClr val="bg2">
                        <a:lumMod val="90000"/>
                      </a:schemeClr>
                    </a:solidFill>
                  </a:tcPr>
                </a:tc>
              </a:tr>
            </a:tbl>
          </a:graphicData>
        </a:graphic>
      </p:graphicFrame>
      <p:sp>
        <p:nvSpPr>
          <p:cNvPr id="3" name="TextBox 2"/>
          <p:cNvSpPr txBox="1"/>
          <p:nvPr/>
        </p:nvSpPr>
        <p:spPr>
          <a:xfrm>
            <a:off x="4427984" y="1627999"/>
            <a:ext cx="3744416" cy="338554"/>
          </a:xfrm>
          <a:prstGeom prst="rect">
            <a:avLst/>
          </a:prstGeom>
          <a:solidFill>
            <a:schemeClr val="accent5"/>
          </a:solidFill>
        </p:spPr>
        <p:txBody>
          <a:bodyPr wrap="square" rtlCol="0">
            <a:spAutoFit/>
          </a:bodyPr>
          <a:lstStyle/>
          <a:p>
            <a:pPr algn="ctr"/>
            <a:r>
              <a:rPr lang="en-ZA" sz="1600" b="1" dirty="0" smtClean="0">
                <a:solidFill>
                  <a:schemeClr val="bg1"/>
                </a:solidFill>
              </a:rPr>
              <a:t>Targets</a:t>
            </a:r>
            <a:endParaRPr lang="en-ZA" sz="1600" b="1" dirty="0">
              <a:solidFill>
                <a:schemeClr val="bg1"/>
              </a:solidFill>
            </a:endParaRPr>
          </a:p>
        </p:txBody>
      </p:sp>
      <p:sp>
        <p:nvSpPr>
          <p:cNvPr id="6" name="TextBox 5"/>
          <p:cNvSpPr txBox="1"/>
          <p:nvPr/>
        </p:nvSpPr>
        <p:spPr>
          <a:xfrm>
            <a:off x="5327577" y="1356376"/>
            <a:ext cx="936104" cy="276999"/>
          </a:xfrm>
          <a:prstGeom prst="rect">
            <a:avLst/>
          </a:prstGeom>
          <a:noFill/>
        </p:spPr>
        <p:txBody>
          <a:bodyPr wrap="square" rtlCol="0">
            <a:spAutoFit/>
          </a:bodyPr>
          <a:lstStyle/>
          <a:p>
            <a:r>
              <a:rPr lang="en-ZA" sz="1200" b="1" dirty="0"/>
              <a:t>Jul – Sep</a:t>
            </a:r>
          </a:p>
        </p:txBody>
      </p:sp>
      <p:sp>
        <p:nvSpPr>
          <p:cNvPr id="7" name="TextBox 6"/>
          <p:cNvSpPr txBox="1"/>
          <p:nvPr/>
        </p:nvSpPr>
        <p:spPr>
          <a:xfrm>
            <a:off x="6300192" y="1351000"/>
            <a:ext cx="936104" cy="276999"/>
          </a:xfrm>
          <a:prstGeom prst="rect">
            <a:avLst/>
          </a:prstGeom>
          <a:noFill/>
        </p:spPr>
        <p:txBody>
          <a:bodyPr wrap="square" rtlCol="0">
            <a:spAutoFit/>
          </a:bodyPr>
          <a:lstStyle/>
          <a:p>
            <a:r>
              <a:rPr lang="en-ZA" sz="1200" b="1" dirty="0" smtClean="0"/>
              <a:t>Oct – Dec</a:t>
            </a:r>
            <a:endParaRPr lang="en-ZA" sz="1200" b="1" dirty="0"/>
          </a:p>
        </p:txBody>
      </p:sp>
      <p:sp>
        <p:nvSpPr>
          <p:cNvPr id="8" name="TextBox 7"/>
          <p:cNvSpPr txBox="1"/>
          <p:nvPr/>
        </p:nvSpPr>
        <p:spPr>
          <a:xfrm>
            <a:off x="7236296" y="1350999"/>
            <a:ext cx="936104" cy="276999"/>
          </a:xfrm>
          <a:prstGeom prst="rect">
            <a:avLst/>
          </a:prstGeom>
          <a:noFill/>
        </p:spPr>
        <p:txBody>
          <a:bodyPr wrap="square" rtlCol="0">
            <a:spAutoFit/>
          </a:bodyPr>
          <a:lstStyle/>
          <a:p>
            <a:r>
              <a:rPr lang="en-ZA" sz="1200" b="1" dirty="0" smtClean="0"/>
              <a:t>Jan – Mar</a:t>
            </a:r>
            <a:endParaRPr lang="en-ZA" sz="1200" b="1" dirty="0"/>
          </a:p>
        </p:txBody>
      </p:sp>
      <p:sp>
        <p:nvSpPr>
          <p:cNvPr id="9" name="TextBox 8"/>
          <p:cNvSpPr txBox="1"/>
          <p:nvPr/>
        </p:nvSpPr>
        <p:spPr>
          <a:xfrm>
            <a:off x="4391473" y="1356376"/>
            <a:ext cx="936104" cy="276999"/>
          </a:xfrm>
          <a:prstGeom prst="rect">
            <a:avLst/>
          </a:prstGeom>
          <a:noFill/>
        </p:spPr>
        <p:txBody>
          <a:bodyPr wrap="square" rtlCol="0">
            <a:spAutoFit/>
          </a:bodyPr>
          <a:lstStyle/>
          <a:p>
            <a:r>
              <a:rPr lang="en-ZA" sz="1200" b="1" dirty="0" smtClean="0"/>
              <a:t>Apr– Jun</a:t>
            </a:r>
            <a:endParaRPr lang="en-ZA" sz="1200" b="1" dirty="0"/>
          </a:p>
        </p:txBody>
      </p:sp>
      <p:sp>
        <p:nvSpPr>
          <p:cNvPr id="11" name="Rounded Rectangle 10"/>
          <p:cNvSpPr/>
          <p:nvPr/>
        </p:nvSpPr>
        <p:spPr>
          <a:xfrm>
            <a:off x="6012160" y="6093296"/>
            <a:ext cx="2952328" cy="648072"/>
          </a:xfrm>
          <a:prstGeom prst="roundRect">
            <a:avLst/>
          </a:prstGeom>
          <a:solidFill>
            <a:srgbClr val="E285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Urban Network Strategy Performance</a:t>
            </a:r>
            <a:endParaRPr lang="en-ZA" sz="2000" dirty="0"/>
          </a:p>
        </p:txBody>
      </p:sp>
      <p:sp>
        <p:nvSpPr>
          <p:cNvPr id="10" name="Rounded Rectangular Callout 9"/>
          <p:cNvSpPr/>
          <p:nvPr/>
        </p:nvSpPr>
        <p:spPr>
          <a:xfrm>
            <a:off x="5580112" y="404664"/>
            <a:ext cx="1764703" cy="864096"/>
          </a:xfrm>
          <a:prstGeom prst="wedgeRoundRectCallout">
            <a:avLst>
              <a:gd name="adj1" fmla="val 90977"/>
              <a:gd name="adj2" fmla="val -92190"/>
              <a:gd name="adj3" fmla="val 166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ZA" dirty="0" smtClean="0"/>
              <a:t>Open for discussion</a:t>
            </a:r>
            <a:endParaRPr lang="en-ZA" dirty="0"/>
          </a:p>
        </p:txBody>
      </p:sp>
    </p:spTree>
    <p:extLst>
      <p:ext uri="{BB962C8B-B14F-4D97-AF65-F5344CB8AC3E}">
        <p14:creationId xmlns:p14="http://schemas.microsoft.com/office/powerpoint/2010/main" val="9879720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BBE5E8-BBF3-403D-93A2-EA6A1428E23F}" type="slidenum">
              <a:rPr lang="en-ZA" smtClean="0">
                <a:solidFill>
                  <a:prstClr val="black">
                    <a:tint val="75000"/>
                  </a:prstClr>
                </a:solidFill>
              </a:rPr>
              <a:pPr/>
              <a:t>24</a:t>
            </a:fld>
            <a:endParaRPr lang="en-ZA">
              <a:solidFill>
                <a:prstClr val="black">
                  <a:tint val="75000"/>
                </a:prstClr>
              </a:solidFill>
            </a:endParaRPr>
          </a:p>
        </p:txBody>
      </p:sp>
      <p:sp>
        <p:nvSpPr>
          <p:cNvPr id="3" name="Rectangle 2"/>
          <p:cNvSpPr/>
          <p:nvPr/>
        </p:nvSpPr>
        <p:spPr>
          <a:xfrm>
            <a:off x="251520" y="3884744"/>
            <a:ext cx="1152128" cy="68956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ZA" sz="1200" dirty="0" smtClean="0"/>
              <a:t>Chief Director</a:t>
            </a:r>
            <a:endParaRPr lang="en-ZA" sz="1200" dirty="0"/>
          </a:p>
        </p:txBody>
      </p:sp>
      <p:sp>
        <p:nvSpPr>
          <p:cNvPr id="7" name="Rectangle 6"/>
          <p:cNvSpPr/>
          <p:nvPr/>
        </p:nvSpPr>
        <p:spPr>
          <a:xfrm>
            <a:off x="2915816" y="1500041"/>
            <a:ext cx="1152128" cy="68956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ZA" sz="1200" dirty="0" smtClean="0"/>
              <a:t>Planning PD</a:t>
            </a:r>
          </a:p>
          <a:p>
            <a:pPr algn="ctr"/>
            <a:r>
              <a:rPr lang="en-ZA" sz="1200" dirty="0" smtClean="0"/>
              <a:t>(Collins)</a:t>
            </a:r>
            <a:endParaRPr lang="en-ZA" sz="1200" dirty="0"/>
          </a:p>
        </p:txBody>
      </p:sp>
      <p:sp>
        <p:nvSpPr>
          <p:cNvPr id="8" name="Rectangle 7"/>
          <p:cNvSpPr/>
          <p:nvPr/>
        </p:nvSpPr>
        <p:spPr>
          <a:xfrm>
            <a:off x="2915816" y="2852936"/>
            <a:ext cx="1152128" cy="68956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ZA" sz="1100" dirty="0" smtClean="0"/>
              <a:t>Implementation PD</a:t>
            </a:r>
          </a:p>
          <a:p>
            <a:pPr algn="ctr"/>
            <a:r>
              <a:rPr lang="en-ZA" sz="1100" dirty="0" smtClean="0"/>
              <a:t>(Lee)</a:t>
            </a:r>
            <a:endParaRPr lang="en-ZA" sz="1100" dirty="0"/>
          </a:p>
        </p:txBody>
      </p:sp>
      <p:sp>
        <p:nvSpPr>
          <p:cNvPr id="9" name="Rectangle 8"/>
          <p:cNvSpPr/>
          <p:nvPr/>
        </p:nvSpPr>
        <p:spPr>
          <a:xfrm>
            <a:off x="2915816" y="4149080"/>
            <a:ext cx="1152128" cy="68956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ZA" sz="1200" dirty="0" smtClean="0"/>
              <a:t>Strategy &amp; Knowledge</a:t>
            </a:r>
          </a:p>
          <a:p>
            <a:pPr algn="ctr"/>
            <a:r>
              <a:rPr lang="en-ZA" sz="1200" dirty="0" smtClean="0"/>
              <a:t>(Douglas)</a:t>
            </a:r>
            <a:endParaRPr lang="en-ZA" sz="1200" dirty="0"/>
          </a:p>
        </p:txBody>
      </p:sp>
      <p:sp>
        <p:nvSpPr>
          <p:cNvPr id="10" name="Rectangle 9"/>
          <p:cNvSpPr/>
          <p:nvPr/>
        </p:nvSpPr>
        <p:spPr>
          <a:xfrm>
            <a:off x="2915816" y="5691761"/>
            <a:ext cx="1152128" cy="68956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ZA" sz="1200" dirty="0" smtClean="0"/>
              <a:t>Finance</a:t>
            </a:r>
          </a:p>
          <a:p>
            <a:pPr algn="ctr"/>
            <a:r>
              <a:rPr lang="en-ZA" sz="1200" dirty="0" smtClean="0"/>
              <a:t>(Suzette)</a:t>
            </a:r>
            <a:endParaRPr lang="en-ZA" sz="1200" dirty="0"/>
          </a:p>
        </p:txBody>
      </p:sp>
      <p:sp>
        <p:nvSpPr>
          <p:cNvPr id="11" name="Rectangle 10"/>
          <p:cNvSpPr/>
          <p:nvPr/>
        </p:nvSpPr>
        <p:spPr>
          <a:xfrm>
            <a:off x="5652120" y="1268760"/>
            <a:ext cx="1152128" cy="68956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ZA" sz="1200" dirty="0" smtClean="0"/>
              <a:t>Projects Manager</a:t>
            </a:r>
          </a:p>
          <a:p>
            <a:pPr algn="ctr"/>
            <a:r>
              <a:rPr lang="en-ZA" sz="1200" dirty="0" smtClean="0"/>
              <a:t>(</a:t>
            </a:r>
            <a:r>
              <a:rPr lang="en-ZA" sz="1200" dirty="0"/>
              <a:t>A</a:t>
            </a:r>
            <a:r>
              <a:rPr lang="en-ZA" sz="1200" dirty="0" smtClean="0"/>
              <a:t>ndile)</a:t>
            </a:r>
            <a:endParaRPr lang="en-ZA" sz="1200" dirty="0"/>
          </a:p>
        </p:txBody>
      </p:sp>
      <p:sp>
        <p:nvSpPr>
          <p:cNvPr id="12" name="Rectangle 11"/>
          <p:cNvSpPr/>
          <p:nvPr/>
        </p:nvSpPr>
        <p:spPr>
          <a:xfrm>
            <a:off x="5652120" y="2276872"/>
            <a:ext cx="1152128" cy="68956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ZA" sz="1200" dirty="0" smtClean="0"/>
              <a:t>Projects Manager</a:t>
            </a:r>
          </a:p>
          <a:p>
            <a:pPr algn="ctr"/>
            <a:r>
              <a:rPr lang="en-ZA" sz="1200" dirty="0" smtClean="0"/>
              <a:t>(Sifiso H)</a:t>
            </a:r>
            <a:endParaRPr lang="en-ZA" sz="1200" dirty="0"/>
          </a:p>
        </p:txBody>
      </p:sp>
      <p:sp>
        <p:nvSpPr>
          <p:cNvPr id="13" name="Rectangle 12"/>
          <p:cNvSpPr/>
          <p:nvPr/>
        </p:nvSpPr>
        <p:spPr>
          <a:xfrm>
            <a:off x="5652120" y="3387505"/>
            <a:ext cx="1152128" cy="68956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ZA" sz="1200" dirty="0" smtClean="0"/>
              <a:t>Projects Manager</a:t>
            </a:r>
          </a:p>
          <a:p>
            <a:pPr algn="ctr"/>
            <a:r>
              <a:rPr lang="en-ZA" sz="1200" dirty="0" smtClean="0"/>
              <a:t>(Liteboho)</a:t>
            </a:r>
            <a:endParaRPr lang="en-ZA" sz="1200" dirty="0"/>
          </a:p>
        </p:txBody>
      </p:sp>
      <p:sp>
        <p:nvSpPr>
          <p:cNvPr id="14" name="Rectangle 13"/>
          <p:cNvSpPr/>
          <p:nvPr/>
        </p:nvSpPr>
        <p:spPr>
          <a:xfrm>
            <a:off x="5652120" y="4305551"/>
            <a:ext cx="1152128" cy="68956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ZA" sz="1200" dirty="0" smtClean="0"/>
              <a:t>Projects Manager</a:t>
            </a:r>
          </a:p>
          <a:p>
            <a:pPr algn="ctr"/>
            <a:r>
              <a:rPr lang="en-ZA" sz="1200" dirty="0" smtClean="0"/>
              <a:t>(Eugenie)</a:t>
            </a:r>
            <a:endParaRPr lang="en-ZA" sz="1200" dirty="0"/>
          </a:p>
        </p:txBody>
      </p:sp>
      <p:sp>
        <p:nvSpPr>
          <p:cNvPr id="15" name="Rectangle 14"/>
          <p:cNvSpPr/>
          <p:nvPr/>
        </p:nvSpPr>
        <p:spPr>
          <a:xfrm>
            <a:off x="5652120" y="5115697"/>
            <a:ext cx="1152128" cy="68956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ZA" sz="1200" dirty="0" smtClean="0"/>
              <a:t>Rural Projects Manager</a:t>
            </a:r>
          </a:p>
          <a:p>
            <a:pPr algn="ctr"/>
            <a:r>
              <a:rPr lang="en-ZA" sz="1200" dirty="0" smtClean="0"/>
              <a:t>(Sifiso M)</a:t>
            </a:r>
            <a:endParaRPr lang="en-ZA" sz="1200" dirty="0"/>
          </a:p>
        </p:txBody>
      </p:sp>
      <p:sp>
        <p:nvSpPr>
          <p:cNvPr id="18" name="Rectangle 17"/>
          <p:cNvSpPr/>
          <p:nvPr/>
        </p:nvSpPr>
        <p:spPr>
          <a:xfrm>
            <a:off x="5652120" y="116632"/>
            <a:ext cx="1152128" cy="68956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ZA" sz="1200" dirty="0" smtClean="0"/>
              <a:t>Projects Administrator</a:t>
            </a:r>
          </a:p>
          <a:p>
            <a:pPr algn="ctr"/>
            <a:r>
              <a:rPr lang="en-ZA" sz="1200" dirty="0" smtClean="0"/>
              <a:t>(Lebo)</a:t>
            </a:r>
            <a:endParaRPr lang="en-ZA" sz="1200" dirty="0"/>
          </a:p>
        </p:txBody>
      </p:sp>
      <p:sp>
        <p:nvSpPr>
          <p:cNvPr id="20" name="Rectangle 19"/>
          <p:cNvSpPr/>
          <p:nvPr/>
        </p:nvSpPr>
        <p:spPr>
          <a:xfrm>
            <a:off x="4355976" y="5691761"/>
            <a:ext cx="1152128" cy="68956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ZA" sz="1100" dirty="0" smtClean="0"/>
              <a:t>Strategic Support Finance</a:t>
            </a:r>
          </a:p>
          <a:p>
            <a:pPr algn="ctr"/>
            <a:r>
              <a:rPr lang="en-ZA" sz="1100" dirty="0" smtClean="0"/>
              <a:t>(Mushumo)</a:t>
            </a:r>
            <a:endParaRPr lang="en-ZA" sz="1100" dirty="0"/>
          </a:p>
        </p:txBody>
      </p:sp>
      <p:sp>
        <p:nvSpPr>
          <p:cNvPr id="21" name="Rectangle 20"/>
          <p:cNvSpPr/>
          <p:nvPr/>
        </p:nvSpPr>
        <p:spPr>
          <a:xfrm>
            <a:off x="4283968" y="620688"/>
            <a:ext cx="1152128" cy="68956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ZA" sz="1100" dirty="0" smtClean="0"/>
              <a:t>Senior Admin Officer</a:t>
            </a:r>
          </a:p>
          <a:p>
            <a:pPr algn="ctr"/>
            <a:r>
              <a:rPr lang="en-ZA" sz="1100" dirty="0" smtClean="0"/>
              <a:t>(Suvashna)</a:t>
            </a:r>
            <a:endParaRPr lang="en-ZA" sz="1100" dirty="0"/>
          </a:p>
        </p:txBody>
      </p:sp>
      <p:sp>
        <p:nvSpPr>
          <p:cNvPr id="22" name="Rectangle 21"/>
          <p:cNvSpPr/>
          <p:nvPr/>
        </p:nvSpPr>
        <p:spPr>
          <a:xfrm>
            <a:off x="5652120" y="6206799"/>
            <a:ext cx="1152128" cy="6895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100" dirty="0" smtClean="0"/>
              <a:t>Team Assistant</a:t>
            </a:r>
          </a:p>
          <a:p>
            <a:pPr algn="ctr"/>
            <a:r>
              <a:rPr lang="en-ZA" sz="1100" dirty="0" smtClean="0"/>
              <a:t>(Neo)</a:t>
            </a:r>
            <a:endParaRPr lang="en-ZA" sz="1100" dirty="0"/>
          </a:p>
        </p:txBody>
      </p:sp>
      <p:cxnSp>
        <p:nvCxnSpPr>
          <p:cNvPr id="5" name="Elbow Connector 4"/>
          <p:cNvCxnSpPr>
            <a:stCxn id="3" idx="3"/>
            <a:endCxn id="7" idx="1"/>
          </p:cNvCxnSpPr>
          <p:nvPr/>
        </p:nvCxnSpPr>
        <p:spPr>
          <a:xfrm flipV="1">
            <a:off x="1403648" y="1844825"/>
            <a:ext cx="1512168" cy="2384703"/>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3" idx="3"/>
            <a:endCxn id="8" idx="1"/>
          </p:cNvCxnSpPr>
          <p:nvPr/>
        </p:nvCxnSpPr>
        <p:spPr>
          <a:xfrm flipV="1">
            <a:off x="1403648" y="3197720"/>
            <a:ext cx="1512168" cy="1031808"/>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5" name="Elbow Connector 24"/>
          <p:cNvCxnSpPr>
            <a:stCxn id="3" idx="3"/>
            <a:endCxn id="9" idx="1"/>
          </p:cNvCxnSpPr>
          <p:nvPr/>
        </p:nvCxnSpPr>
        <p:spPr>
          <a:xfrm>
            <a:off x="1403648" y="4229528"/>
            <a:ext cx="1512168" cy="264336"/>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7" name="Elbow Connector 26"/>
          <p:cNvCxnSpPr>
            <a:stCxn id="3" idx="3"/>
            <a:endCxn id="10" idx="1"/>
          </p:cNvCxnSpPr>
          <p:nvPr/>
        </p:nvCxnSpPr>
        <p:spPr>
          <a:xfrm>
            <a:off x="1403648" y="4229528"/>
            <a:ext cx="1512168" cy="1807017"/>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9" name="Elbow Connector 28"/>
          <p:cNvCxnSpPr>
            <a:stCxn id="7" idx="3"/>
            <a:endCxn id="11" idx="1"/>
          </p:cNvCxnSpPr>
          <p:nvPr/>
        </p:nvCxnSpPr>
        <p:spPr>
          <a:xfrm flipV="1">
            <a:off x="4067944" y="1613544"/>
            <a:ext cx="1584176" cy="231281"/>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4104" name="Elbow Connector 4103"/>
          <p:cNvCxnSpPr>
            <a:stCxn id="9" idx="3"/>
            <a:endCxn id="15" idx="1"/>
          </p:cNvCxnSpPr>
          <p:nvPr/>
        </p:nvCxnSpPr>
        <p:spPr>
          <a:xfrm>
            <a:off x="4067944" y="4493864"/>
            <a:ext cx="1584176" cy="966617"/>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4108" name="Elbow Connector 4107"/>
          <p:cNvCxnSpPr>
            <a:stCxn id="8" idx="3"/>
            <a:endCxn id="12" idx="1"/>
          </p:cNvCxnSpPr>
          <p:nvPr/>
        </p:nvCxnSpPr>
        <p:spPr>
          <a:xfrm flipV="1">
            <a:off x="4067944" y="2621656"/>
            <a:ext cx="1584176" cy="576064"/>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4110" name="Elbow Connector 4109"/>
          <p:cNvCxnSpPr>
            <a:stCxn id="8" idx="3"/>
            <a:endCxn id="13" idx="1"/>
          </p:cNvCxnSpPr>
          <p:nvPr/>
        </p:nvCxnSpPr>
        <p:spPr>
          <a:xfrm>
            <a:off x="4067944" y="3197720"/>
            <a:ext cx="1584176" cy="53456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4113" name="Elbow Connector 4112"/>
          <p:cNvCxnSpPr>
            <a:stCxn id="9" idx="3"/>
            <a:endCxn id="14" idx="1"/>
          </p:cNvCxnSpPr>
          <p:nvPr/>
        </p:nvCxnSpPr>
        <p:spPr>
          <a:xfrm>
            <a:off x="4067944" y="4493864"/>
            <a:ext cx="1584176" cy="156471"/>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4115" name="Elbow Connector 4114"/>
          <p:cNvCxnSpPr>
            <a:stCxn id="9" idx="3"/>
            <a:endCxn id="15" idx="1"/>
          </p:cNvCxnSpPr>
          <p:nvPr/>
        </p:nvCxnSpPr>
        <p:spPr>
          <a:xfrm>
            <a:off x="4067944" y="4493864"/>
            <a:ext cx="1584176" cy="966617"/>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4119" name="Elbow Connector 4118"/>
          <p:cNvCxnSpPr>
            <a:stCxn id="10" idx="2"/>
          </p:cNvCxnSpPr>
          <p:nvPr/>
        </p:nvCxnSpPr>
        <p:spPr>
          <a:xfrm rot="16200000" flipH="1">
            <a:off x="4494876" y="5378332"/>
            <a:ext cx="154249" cy="216024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121" name="Elbow Connector 4120"/>
          <p:cNvCxnSpPr>
            <a:stCxn id="7" idx="0"/>
            <a:endCxn id="18" idx="1"/>
          </p:cNvCxnSpPr>
          <p:nvPr/>
        </p:nvCxnSpPr>
        <p:spPr>
          <a:xfrm rot="5400000" flipH="1" flipV="1">
            <a:off x="4052688" y="-99391"/>
            <a:ext cx="1038625" cy="216024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126" name="Elbow Connector 4125"/>
          <p:cNvCxnSpPr>
            <a:stCxn id="7" idx="0"/>
            <a:endCxn id="21" idx="1"/>
          </p:cNvCxnSpPr>
          <p:nvPr/>
        </p:nvCxnSpPr>
        <p:spPr>
          <a:xfrm rot="5400000" flipH="1" flipV="1">
            <a:off x="3620640" y="836713"/>
            <a:ext cx="534569" cy="792088"/>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971600" y="6051801"/>
            <a:ext cx="1152128" cy="68956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ZA" sz="1200" dirty="0" smtClean="0"/>
              <a:t>Business Support</a:t>
            </a:r>
          </a:p>
          <a:p>
            <a:pPr algn="ctr"/>
            <a:r>
              <a:rPr lang="en-ZA" sz="1200" dirty="0" smtClean="0"/>
              <a:t>(Talita)</a:t>
            </a:r>
            <a:endParaRPr lang="en-ZA" sz="1200" dirty="0"/>
          </a:p>
        </p:txBody>
      </p:sp>
      <p:cxnSp>
        <p:nvCxnSpPr>
          <p:cNvPr id="4138" name="Elbow Connector 4137"/>
          <p:cNvCxnSpPr>
            <a:stCxn id="3" idx="2"/>
            <a:endCxn id="73" idx="1"/>
          </p:cNvCxnSpPr>
          <p:nvPr/>
        </p:nvCxnSpPr>
        <p:spPr>
          <a:xfrm rot="16200000" flipH="1">
            <a:off x="-11545" y="5413440"/>
            <a:ext cx="1822274" cy="144016"/>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251520" y="428992"/>
            <a:ext cx="2592288" cy="990600"/>
          </a:xfrm>
          <a:prstGeom prst="rect">
            <a:avLst/>
          </a:prstGeom>
        </p:spPr>
        <p:txBody>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fontAlgn="auto">
              <a:spcAft>
                <a:spcPts val="0"/>
              </a:spcAft>
            </a:pPr>
            <a:r>
              <a:rPr lang="en-ZA" dirty="0" smtClean="0"/>
              <a:t>Interim</a:t>
            </a:r>
          </a:p>
          <a:p>
            <a:pPr fontAlgn="auto">
              <a:spcAft>
                <a:spcPts val="0"/>
              </a:spcAft>
            </a:pPr>
            <a:r>
              <a:rPr lang="en-ZA" dirty="0" smtClean="0"/>
              <a:t>Structure</a:t>
            </a:r>
            <a:endParaRPr lang="en-ZA" dirty="0"/>
          </a:p>
        </p:txBody>
      </p:sp>
      <p:graphicFrame>
        <p:nvGraphicFramePr>
          <p:cNvPr id="19" name="Table 18"/>
          <p:cNvGraphicFramePr>
            <a:graphicFrameLocks noGrp="1"/>
          </p:cNvGraphicFramePr>
          <p:nvPr>
            <p:extLst>
              <p:ext uri="{D42A27DB-BD31-4B8C-83A1-F6EECF244321}">
                <p14:modId xmlns:p14="http://schemas.microsoft.com/office/powerpoint/2010/main" val="2122924176"/>
              </p:ext>
            </p:extLst>
          </p:nvPr>
        </p:nvGraphicFramePr>
        <p:xfrm>
          <a:off x="7164288" y="1212092"/>
          <a:ext cx="1872208" cy="776748"/>
        </p:xfrm>
        <a:graphic>
          <a:graphicData uri="http://schemas.openxmlformats.org/drawingml/2006/table">
            <a:tbl>
              <a:tblPr firstRow="1" bandRow="1">
                <a:tableStyleId>{0505E3EF-67EA-436B-97B2-0124C06EBD24}</a:tableStyleId>
              </a:tblPr>
              <a:tblGrid>
                <a:gridCol w="936104"/>
                <a:gridCol w="936104"/>
              </a:tblGrid>
              <a:tr h="258916">
                <a:tc>
                  <a:txBody>
                    <a:bodyPr/>
                    <a:lstStyle/>
                    <a:p>
                      <a:r>
                        <a:rPr lang="en-ZA" sz="800" b="0" dirty="0" err="1" smtClean="0"/>
                        <a:t>CoCT</a:t>
                      </a:r>
                      <a:endParaRPr lang="en-ZA" sz="800" b="0" dirty="0"/>
                    </a:p>
                  </a:txBody>
                  <a:tcPr/>
                </a:tc>
                <a:tc>
                  <a:txBody>
                    <a:bodyPr/>
                    <a:lstStyle/>
                    <a:p>
                      <a:r>
                        <a:rPr lang="en-ZA" sz="800" b="0" dirty="0" smtClean="0"/>
                        <a:t>Mbombela</a:t>
                      </a:r>
                      <a:endParaRPr lang="en-ZA" sz="800" b="0" dirty="0"/>
                    </a:p>
                  </a:txBody>
                  <a:tcPr/>
                </a:tc>
              </a:tr>
              <a:tr h="258916">
                <a:tc>
                  <a:txBody>
                    <a:bodyPr/>
                    <a:lstStyle/>
                    <a:p>
                      <a:r>
                        <a:rPr lang="en-ZA" sz="800" b="0" dirty="0" smtClean="0"/>
                        <a:t>NMBMM</a:t>
                      </a:r>
                      <a:endParaRPr lang="en-ZA" sz="800" b="0" dirty="0"/>
                    </a:p>
                  </a:txBody>
                  <a:tcPr/>
                </a:tc>
                <a:tc>
                  <a:txBody>
                    <a:bodyPr/>
                    <a:lstStyle/>
                    <a:p>
                      <a:r>
                        <a:rPr lang="en-ZA" sz="800" b="0" dirty="0" err="1" smtClean="0"/>
                        <a:t>Matlosana</a:t>
                      </a:r>
                      <a:endParaRPr lang="en-ZA" sz="800" b="0" dirty="0"/>
                    </a:p>
                  </a:txBody>
                  <a:tcPr/>
                </a:tc>
              </a:tr>
              <a:tr h="258916">
                <a:tc>
                  <a:txBody>
                    <a:bodyPr/>
                    <a:lstStyle/>
                    <a:p>
                      <a:endParaRPr lang="en-ZA" sz="800" b="0" dirty="0"/>
                    </a:p>
                  </a:txBody>
                  <a:tcPr/>
                </a:tc>
                <a:tc>
                  <a:txBody>
                    <a:bodyPr/>
                    <a:lstStyle/>
                    <a:p>
                      <a:r>
                        <a:rPr lang="en-ZA" sz="800" b="0" dirty="0" smtClean="0"/>
                        <a:t>Emfuleni</a:t>
                      </a:r>
                      <a:endParaRPr lang="en-ZA" sz="800" b="0" dirty="0"/>
                    </a:p>
                  </a:txBody>
                  <a:tcPr/>
                </a:tc>
              </a:tr>
            </a:tbl>
          </a:graphicData>
        </a:graphic>
      </p:graphicFrame>
      <p:graphicFrame>
        <p:nvGraphicFramePr>
          <p:cNvPr id="24" name="Table 23"/>
          <p:cNvGraphicFramePr>
            <a:graphicFrameLocks noGrp="1"/>
          </p:cNvGraphicFramePr>
          <p:nvPr>
            <p:extLst>
              <p:ext uri="{D42A27DB-BD31-4B8C-83A1-F6EECF244321}">
                <p14:modId xmlns:p14="http://schemas.microsoft.com/office/powerpoint/2010/main" val="2263939296"/>
              </p:ext>
            </p:extLst>
          </p:nvPr>
        </p:nvGraphicFramePr>
        <p:xfrm>
          <a:off x="7157179" y="2132856"/>
          <a:ext cx="1872208" cy="1066800"/>
        </p:xfrm>
        <a:graphic>
          <a:graphicData uri="http://schemas.openxmlformats.org/drawingml/2006/table">
            <a:tbl>
              <a:tblPr firstRow="1" bandRow="1">
                <a:tableStyleId>{0505E3EF-67EA-436B-97B2-0124C06EBD24}</a:tableStyleId>
              </a:tblPr>
              <a:tblGrid>
                <a:gridCol w="936104"/>
                <a:gridCol w="936104"/>
              </a:tblGrid>
              <a:tr h="128292">
                <a:tc>
                  <a:txBody>
                    <a:bodyPr/>
                    <a:lstStyle/>
                    <a:p>
                      <a:endParaRPr lang="en-ZA" sz="800" dirty="0"/>
                    </a:p>
                  </a:txBody>
                  <a:tcPr/>
                </a:tc>
                <a:tc>
                  <a:txBody>
                    <a:bodyPr/>
                    <a:lstStyle/>
                    <a:p>
                      <a:r>
                        <a:rPr lang="en-ZA" sz="800" b="0" dirty="0" err="1" smtClean="0"/>
                        <a:t>Emalahleni</a:t>
                      </a:r>
                      <a:endParaRPr lang="en-ZA" sz="800" b="0" dirty="0"/>
                    </a:p>
                  </a:txBody>
                  <a:tcPr/>
                </a:tc>
              </a:tr>
              <a:tr h="128292">
                <a:tc>
                  <a:txBody>
                    <a:bodyPr/>
                    <a:lstStyle/>
                    <a:p>
                      <a:endParaRPr lang="en-ZA" sz="800" dirty="0"/>
                    </a:p>
                  </a:txBody>
                  <a:tcPr/>
                </a:tc>
                <a:tc>
                  <a:txBody>
                    <a:bodyPr/>
                    <a:lstStyle/>
                    <a:p>
                      <a:r>
                        <a:rPr lang="en-ZA" sz="800" dirty="0" err="1" smtClean="0"/>
                        <a:t>Msunduzi</a:t>
                      </a:r>
                      <a:endParaRPr lang="en-ZA" sz="800" dirty="0"/>
                    </a:p>
                  </a:txBody>
                  <a:tcPr/>
                </a:tc>
              </a:tr>
              <a:tr h="0">
                <a:tc>
                  <a:txBody>
                    <a:bodyPr/>
                    <a:lstStyle/>
                    <a:p>
                      <a:endParaRPr lang="en-ZA" sz="800" dirty="0"/>
                    </a:p>
                  </a:txBody>
                  <a:tcPr/>
                </a:tc>
                <a:tc>
                  <a:txBody>
                    <a:bodyPr/>
                    <a:lstStyle/>
                    <a:p>
                      <a:r>
                        <a:rPr lang="en-ZA" sz="800" dirty="0" smtClean="0"/>
                        <a:t>Newcastle</a:t>
                      </a:r>
                      <a:endParaRPr lang="en-ZA" sz="800" dirty="0"/>
                    </a:p>
                  </a:txBody>
                  <a:tcPr/>
                </a:tc>
              </a:tr>
              <a:tr h="0">
                <a:tc>
                  <a:txBody>
                    <a:bodyPr/>
                    <a:lstStyle/>
                    <a:p>
                      <a:endParaRPr lang="en-ZA" sz="800" dirty="0"/>
                    </a:p>
                  </a:txBody>
                  <a:tcPr/>
                </a:tc>
                <a:tc>
                  <a:txBody>
                    <a:bodyPr/>
                    <a:lstStyle/>
                    <a:p>
                      <a:r>
                        <a:rPr lang="en-ZA" sz="800" dirty="0" smtClean="0"/>
                        <a:t>Sol </a:t>
                      </a:r>
                      <a:r>
                        <a:rPr lang="en-ZA" sz="800" dirty="0" err="1" smtClean="0"/>
                        <a:t>Plaatje</a:t>
                      </a:r>
                      <a:endParaRPr lang="en-ZA" sz="800" dirty="0"/>
                    </a:p>
                  </a:txBody>
                  <a:tcPr/>
                </a:tc>
              </a:tr>
              <a:tr h="0">
                <a:tc>
                  <a:txBody>
                    <a:bodyPr/>
                    <a:lstStyle/>
                    <a:p>
                      <a:endParaRPr lang="en-ZA" sz="800" dirty="0"/>
                    </a:p>
                  </a:txBody>
                  <a:tcPr/>
                </a:tc>
                <a:tc>
                  <a:txBody>
                    <a:bodyPr/>
                    <a:lstStyle/>
                    <a:p>
                      <a:r>
                        <a:rPr lang="en-ZA" sz="800" dirty="0" smtClean="0"/>
                        <a:t>Polokwane</a:t>
                      </a:r>
                      <a:endParaRPr lang="en-ZA" sz="800" dirty="0"/>
                    </a:p>
                  </a:txBody>
                  <a:tcPr/>
                </a:tc>
              </a:tr>
            </a:tbl>
          </a:graphicData>
        </a:graphic>
      </p:graphicFrame>
      <p:graphicFrame>
        <p:nvGraphicFramePr>
          <p:cNvPr id="41" name="Table 40"/>
          <p:cNvGraphicFramePr>
            <a:graphicFrameLocks noGrp="1"/>
          </p:cNvGraphicFramePr>
          <p:nvPr>
            <p:extLst>
              <p:ext uri="{D42A27DB-BD31-4B8C-83A1-F6EECF244321}">
                <p14:modId xmlns:p14="http://schemas.microsoft.com/office/powerpoint/2010/main" val="3993716238"/>
              </p:ext>
            </p:extLst>
          </p:nvPr>
        </p:nvGraphicFramePr>
        <p:xfrm>
          <a:off x="7164288" y="3356992"/>
          <a:ext cx="1872208" cy="853440"/>
        </p:xfrm>
        <a:graphic>
          <a:graphicData uri="http://schemas.openxmlformats.org/drawingml/2006/table">
            <a:tbl>
              <a:tblPr firstRow="1" bandRow="1">
                <a:tableStyleId>{0505E3EF-67EA-436B-97B2-0124C06EBD24}</a:tableStyleId>
              </a:tblPr>
              <a:tblGrid>
                <a:gridCol w="936104"/>
                <a:gridCol w="936104"/>
              </a:tblGrid>
              <a:tr h="128292">
                <a:tc>
                  <a:txBody>
                    <a:bodyPr/>
                    <a:lstStyle/>
                    <a:p>
                      <a:r>
                        <a:rPr lang="en-ZA" sz="800" b="0" dirty="0" smtClean="0"/>
                        <a:t>COJ</a:t>
                      </a:r>
                      <a:endParaRPr lang="en-ZA" sz="800" b="0" dirty="0"/>
                    </a:p>
                  </a:txBody>
                  <a:tcPr/>
                </a:tc>
                <a:tc>
                  <a:txBody>
                    <a:bodyPr/>
                    <a:lstStyle/>
                    <a:p>
                      <a:endParaRPr lang="en-ZA" sz="800" b="0" dirty="0"/>
                    </a:p>
                  </a:txBody>
                  <a:tcPr/>
                </a:tc>
              </a:tr>
              <a:tr h="128292">
                <a:tc>
                  <a:txBody>
                    <a:bodyPr/>
                    <a:lstStyle/>
                    <a:p>
                      <a:r>
                        <a:rPr lang="en-ZA" sz="800" b="0" dirty="0" smtClean="0"/>
                        <a:t>COT</a:t>
                      </a:r>
                      <a:endParaRPr lang="en-ZA" sz="800" b="0" dirty="0"/>
                    </a:p>
                  </a:txBody>
                  <a:tcPr/>
                </a:tc>
                <a:tc>
                  <a:txBody>
                    <a:bodyPr/>
                    <a:lstStyle/>
                    <a:p>
                      <a:endParaRPr lang="en-ZA" sz="800" b="0" dirty="0"/>
                    </a:p>
                  </a:txBody>
                  <a:tcPr/>
                </a:tc>
              </a:tr>
              <a:tr h="0">
                <a:tc>
                  <a:txBody>
                    <a:bodyPr/>
                    <a:lstStyle/>
                    <a:p>
                      <a:r>
                        <a:rPr lang="en-ZA" sz="800" b="0" dirty="0" smtClean="0"/>
                        <a:t>Ekurhuleni</a:t>
                      </a:r>
                      <a:endParaRPr lang="en-ZA" sz="800" b="0" dirty="0"/>
                    </a:p>
                  </a:txBody>
                  <a:tcPr/>
                </a:tc>
                <a:tc>
                  <a:txBody>
                    <a:bodyPr/>
                    <a:lstStyle/>
                    <a:p>
                      <a:endParaRPr lang="en-ZA" sz="800" b="0" dirty="0"/>
                    </a:p>
                  </a:txBody>
                  <a:tcPr/>
                </a:tc>
              </a:tr>
              <a:tr h="0">
                <a:tc>
                  <a:txBody>
                    <a:bodyPr/>
                    <a:lstStyle/>
                    <a:p>
                      <a:r>
                        <a:rPr lang="en-ZA" sz="800" b="0" dirty="0" err="1" smtClean="0"/>
                        <a:t>Mangaung</a:t>
                      </a:r>
                      <a:endParaRPr lang="en-ZA" sz="800" b="0" dirty="0"/>
                    </a:p>
                  </a:txBody>
                  <a:tcPr/>
                </a:tc>
                <a:tc>
                  <a:txBody>
                    <a:bodyPr/>
                    <a:lstStyle/>
                    <a:p>
                      <a:endParaRPr lang="en-ZA" sz="800" b="0" dirty="0"/>
                    </a:p>
                  </a:txBody>
                  <a:tcPr/>
                </a:tc>
              </a:tr>
            </a:tbl>
          </a:graphicData>
        </a:graphic>
      </p:graphicFrame>
      <p:graphicFrame>
        <p:nvGraphicFramePr>
          <p:cNvPr id="42" name="Table 41"/>
          <p:cNvGraphicFramePr>
            <a:graphicFrameLocks noGrp="1"/>
          </p:cNvGraphicFramePr>
          <p:nvPr>
            <p:extLst>
              <p:ext uri="{D42A27DB-BD31-4B8C-83A1-F6EECF244321}">
                <p14:modId xmlns:p14="http://schemas.microsoft.com/office/powerpoint/2010/main" val="1995598106"/>
              </p:ext>
            </p:extLst>
          </p:nvPr>
        </p:nvGraphicFramePr>
        <p:xfrm>
          <a:off x="7164288" y="405041"/>
          <a:ext cx="1872208" cy="426720"/>
        </p:xfrm>
        <a:graphic>
          <a:graphicData uri="http://schemas.openxmlformats.org/drawingml/2006/table">
            <a:tbl>
              <a:tblPr firstRow="1" bandRow="1">
                <a:tableStyleId>{0505E3EF-67EA-436B-97B2-0124C06EBD24}</a:tableStyleId>
              </a:tblPr>
              <a:tblGrid>
                <a:gridCol w="936104"/>
                <a:gridCol w="936104"/>
              </a:tblGrid>
              <a:tr h="128292">
                <a:tc>
                  <a:txBody>
                    <a:bodyPr/>
                    <a:lstStyle/>
                    <a:p>
                      <a:pPr algn="ctr"/>
                      <a:r>
                        <a:rPr lang="en-ZA" sz="800" dirty="0" smtClean="0"/>
                        <a:t>METRO</a:t>
                      </a:r>
                      <a:endParaRPr lang="en-ZA" sz="800" dirty="0"/>
                    </a:p>
                  </a:txBody>
                  <a:tcPr/>
                </a:tc>
                <a:tc>
                  <a:txBody>
                    <a:bodyPr/>
                    <a:lstStyle/>
                    <a:p>
                      <a:pPr algn="ctr"/>
                      <a:r>
                        <a:rPr lang="en-ZA" sz="800" dirty="0" smtClean="0"/>
                        <a:t>SECONDARY</a:t>
                      </a:r>
                      <a:endParaRPr lang="en-ZA" sz="800" dirty="0"/>
                    </a:p>
                  </a:txBody>
                  <a:tcPr/>
                </a:tc>
              </a:tr>
              <a:tr h="128292">
                <a:tc>
                  <a:txBody>
                    <a:bodyPr/>
                    <a:lstStyle/>
                    <a:p>
                      <a:endParaRPr lang="en-ZA" sz="800" dirty="0"/>
                    </a:p>
                  </a:txBody>
                  <a:tcPr/>
                </a:tc>
                <a:tc>
                  <a:txBody>
                    <a:bodyPr/>
                    <a:lstStyle/>
                    <a:p>
                      <a:r>
                        <a:rPr lang="en-ZA" sz="800" b="0" dirty="0" err="1" smtClean="0"/>
                        <a:t>Mogale</a:t>
                      </a:r>
                      <a:r>
                        <a:rPr lang="en-ZA" sz="800" b="0" baseline="0" dirty="0" smtClean="0"/>
                        <a:t> City</a:t>
                      </a:r>
                      <a:endParaRPr lang="en-ZA" sz="800" b="0" dirty="0"/>
                    </a:p>
                  </a:txBody>
                  <a:tcPr/>
                </a:tc>
              </a:tr>
            </a:tbl>
          </a:graphicData>
        </a:graphic>
      </p:graphicFrame>
      <p:graphicFrame>
        <p:nvGraphicFramePr>
          <p:cNvPr id="44" name="Table 43"/>
          <p:cNvGraphicFramePr>
            <a:graphicFrameLocks noGrp="1"/>
          </p:cNvGraphicFramePr>
          <p:nvPr>
            <p:extLst>
              <p:ext uri="{D42A27DB-BD31-4B8C-83A1-F6EECF244321}">
                <p14:modId xmlns:p14="http://schemas.microsoft.com/office/powerpoint/2010/main" val="3898422525"/>
              </p:ext>
            </p:extLst>
          </p:nvPr>
        </p:nvGraphicFramePr>
        <p:xfrm>
          <a:off x="7164288" y="4365104"/>
          <a:ext cx="1872208" cy="517832"/>
        </p:xfrm>
        <a:graphic>
          <a:graphicData uri="http://schemas.openxmlformats.org/drawingml/2006/table">
            <a:tbl>
              <a:tblPr firstRow="1" bandRow="1">
                <a:tableStyleId>{0505E3EF-67EA-436B-97B2-0124C06EBD24}</a:tableStyleId>
              </a:tblPr>
              <a:tblGrid>
                <a:gridCol w="936104"/>
                <a:gridCol w="936104"/>
              </a:tblGrid>
              <a:tr h="258916">
                <a:tc>
                  <a:txBody>
                    <a:bodyPr/>
                    <a:lstStyle/>
                    <a:p>
                      <a:r>
                        <a:rPr lang="en-ZA" sz="800" b="0" dirty="0" smtClean="0"/>
                        <a:t>BCMM</a:t>
                      </a:r>
                      <a:endParaRPr lang="en-ZA" sz="800" b="0" dirty="0"/>
                    </a:p>
                  </a:txBody>
                  <a:tcPr/>
                </a:tc>
                <a:tc>
                  <a:txBody>
                    <a:bodyPr/>
                    <a:lstStyle/>
                    <a:p>
                      <a:r>
                        <a:rPr lang="en-ZA" sz="800" b="0" dirty="0" err="1" smtClean="0"/>
                        <a:t>Rustenberg</a:t>
                      </a:r>
                      <a:endParaRPr lang="en-ZA" sz="800" b="0" dirty="0"/>
                    </a:p>
                  </a:txBody>
                  <a:tcPr/>
                </a:tc>
              </a:tr>
              <a:tr h="258916">
                <a:tc>
                  <a:txBody>
                    <a:bodyPr/>
                    <a:lstStyle/>
                    <a:p>
                      <a:r>
                        <a:rPr lang="en-ZA" sz="800" b="0" dirty="0" smtClean="0"/>
                        <a:t>Ethekwini</a:t>
                      </a:r>
                      <a:endParaRPr lang="en-ZA" sz="800" b="0" dirty="0"/>
                    </a:p>
                  </a:txBody>
                  <a:tcPr/>
                </a:tc>
                <a:tc>
                  <a:txBody>
                    <a:bodyPr/>
                    <a:lstStyle/>
                    <a:p>
                      <a:endParaRPr lang="en-ZA" sz="800" b="0" dirty="0"/>
                    </a:p>
                  </a:txBody>
                  <a:tcPr/>
                </a:tc>
              </a:tr>
            </a:tbl>
          </a:graphicData>
        </a:graphic>
      </p:graphicFrame>
      <p:cxnSp>
        <p:nvCxnSpPr>
          <p:cNvPr id="30" name="Straight Connector 29"/>
          <p:cNvCxnSpPr>
            <a:stCxn id="18" idx="3"/>
            <a:endCxn id="42" idx="1"/>
          </p:cNvCxnSpPr>
          <p:nvPr/>
        </p:nvCxnSpPr>
        <p:spPr>
          <a:xfrm>
            <a:off x="6804248" y="461416"/>
            <a:ext cx="360040" cy="156985"/>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11" idx="3"/>
            <a:endCxn id="19" idx="1"/>
          </p:cNvCxnSpPr>
          <p:nvPr/>
        </p:nvCxnSpPr>
        <p:spPr>
          <a:xfrm flipV="1">
            <a:off x="6804248" y="1600466"/>
            <a:ext cx="360040" cy="13078"/>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12" idx="3"/>
            <a:endCxn id="24" idx="1"/>
          </p:cNvCxnSpPr>
          <p:nvPr/>
        </p:nvCxnSpPr>
        <p:spPr>
          <a:xfrm>
            <a:off x="6804248" y="2621656"/>
            <a:ext cx="352931" cy="44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13" idx="3"/>
            <a:endCxn id="41" idx="1"/>
          </p:cNvCxnSpPr>
          <p:nvPr/>
        </p:nvCxnSpPr>
        <p:spPr>
          <a:xfrm>
            <a:off x="6804248" y="3732289"/>
            <a:ext cx="360040" cy="51423"/>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14" idx="3"/>
            <a:endCxn id="44" idx="1"/>
          </p:cNvCxnSpPr>
          <p:nvPr/>
        </p:nvCxnSpPr>
        <p:spPr>
          <a:xfrm flipV="1">
            <a:off x="6804248" y="4624020"/>
            <a:ext cx="360040" cy="26315"/>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10" idx="3"/>
            <a:endCxn id="20" idx="1"/>
          </p:cNvCxnSpPr>
          <p:nvPr/>
        </p:nvCxnSpPr>
        <p:spPr>
          <a:xfrm>
            <a:off x="4067944" y="6036545"/>
            <a:ext cx="28803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7264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RACI stands for…</a:t>
            </a:r>
            <a:endParaRPr lang="en-ZA" dirty="0"/>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25</a:t>
            </a:fld>
            <a:endParaRPr lang="en-ZA">
              <a:solidFill>
                <a:prstClr val="black">
                  <a:tint val="75000"/>
                </a:prstClr>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674928153"/>
              </p:ext>
            </p:extLst>
          </p:nvPr>
        </p:nvGraphicFramePr>
        <p:xfrm>
          <a:off x="102332" y="1700808"/>
          <a:ext cx="8862156" cy="3291840"/>
        </p:xfrm>
        <a:graphic>
          <a:graphicData uri="http://schemas.openxmlformats.org/drawingml/2006/table">
            <a:tbl>
              <a:tblPr firstRow="1" bandRow="1">
                <a:tableStyleId>{5940675A-B579-460E-94D1-54222C63F5DA}</a:tableStyleId>
              </a:tblPr>
              <a:tblGrid>
                <a:gridCol w="954973"/>
                <a:gridCol w="1999079"/>
                <a:gridCol w="1893623"/>
                <a:gridCol w="4014481"/>
              </a:tblGrid>
              <a:tr h="370840">
                <a:tc>
                  <a:txBody>
                    <a:bodyPr/>
                    <a:lstStyle/>
                    <a:p>
                      <a:pPr algn="ctr"/>
                      <a:r>
                        <a:rPr lang="en-ZA" sz="2400" dirty="0" smtClean="0">
                          <a:effectLst/>
                        </a:rPr>
                        <a:t>“R”</a:t>
                      </a:r>
                      <a:endParaRPr lang="en-ZA" sz="2400" dirty="0">
                        <a:effectLst/>
                      </a:endParaRPr>
                    </a:p>
                  </a:txBody>
                  <a:tcPr/>
                </a:tc>
                <a:tc>
                  <a:txBody>
                    <a:bodyPr/>
                    <a:lstStyle/>
                    <a:p>
                      <a:pPr algn="ctr"/>
                      <a:r>
                        <a:rPr lang="en-ZA" sz="2400" b="1" dirty="0" smtClean="0">
                          <a:solidFill>
                            <a:srgbClr val="FF0000"/>
                          </a:solidFill>
                          <a:effectLst>
                            <a:outerShdw blurRad="38100" dist="38100" dir="2700000" algn="tl">
                              <a:srgbClr val="000000">
                                <a:alpha val="43137"/>
                              </a:srgbClr>
                            </a:outerShdw>
                          </a:effectLst>
                        </a:rPr>
                        <a:t>R</a:t>
                      </a:r>
                      <a:r>
                        <a:rPr lang="en-ZA" sz="2400" dirty="0" smtClean="0">
                          <a:effectLst>
                            <a:outerShdw blurRad="38100" dist="38100" dir="2700000" algn="tl">
                              <a:srgbClr val="000000">
                                <a:alpha val="43137"/>
                              </a:srgbClr>
                            </a:outerShdw>
                          </a:effectLst>
                        </a:rPr>
                        <a:t>esponsible</a:t>
                      </a:r>
                      <a:endParaRPr lang="en-ZA" sz="2400" dirty="0">
                        <a:effectLst>
                          <a:outerShdw blurRad="38100" dist="38100" dir="2700000" algn="tl">
                            <a:srgbClr val="000000">
                              <a:alpha val="43137"/>
                            </a:srgbClr>
                          </a:outerShdw>
                        </a:effectLst>
                      </a:endParaRPr>
                    </a:p>
                  </a:txBody>
                  <a:tcPr/>
                </a:tc>
                <a:tc>
                  <a:txBody>
                    <a:bodyPr/>
                    <a:lstStyle/>
                    <a:p>
                      <a:pPr algn="ctr"/>
                      <a:r>
                        <a:rPr lang="en-ZA" sz="2400" dirty="0" smtClean="0">
                          <a:effectLst/>
                        </a:rPr>
                        <a:t>“The doer”</a:t>
                      </a:r>
                      <a:endParaRPr lang="en-ZA" sz="2400" dirty="0">
                        <a:effectLst/>
                      </a:endParaRPr>
                    </a:p>
                  </a:txBody>
                  <a:tcPr/>
                </a:tc>
                <a:tc>
                  <a:txBody>
                    <a:bodyPr/>
                    <a:lstStyle/>
                    <a:p>
                      <a:pPr algn="ctr"/>
                      <a:r>
                        <a:rPr lang="en-ZA" sz="2400" dirty="0" smtClean="0">
                          <a:effectLst/>
                        </a:rPr>
                        <a:t>Position working on the activity</a:t>
                      </a:r>
                      <a:endParaRPr lang="en-ZA" sz="2400" dirty="0">
                        <a:effectLst/>
                      </a:endParaRPr>
                    </a:p>
                  </a:txBody>
                  <a:tcPr/>
                </a:tc>
              </a:tr>
              <a:tr h="370840">
                <a:tc>
                  <a:txBody>
                    <a:bodyPr/>
                    <a:lstStyle/>
                    <a:p>
                      <a:pPr algn="ctr"/>
                      <a:r>
                        <a:rPr lang="en-ZA" sz="2400" dirty="0" smtClean="0">
                          <a:effectLst/>
                        </a:rPr>
                        <a:t>“A”</a:t>
                      </a:r>
                      <a:endParaRPr lang="en-ZA" sz="2400" dirty="0">
                        <a:effectLst/>
                      </a:endParaRPr>
                    </a:p>
                  </a:txBody>
                  <a:tcPr/>
                </a:tc>
                <a:tc>
                  <a:txBody>
                    <a:bodyPr/>
                    <a:lstStyle/>
                    <a:p>
                      <a:pPr algn="ctr"/>
                      <a:r>
                        <a:rPr lang="en-ZA" sz="2400" b="1" dirty="0" smtClean="0">
                          <a:solidFill>
                            <a:srgbClr val="FF0000"/>
                          </a:solidFill>
                          <a:effectLst>
                            <a:outerShdw blurRad="38100" dist="38100" dir="2700000" algn="tl">
                              <a:srgbClr val="000000">
                                <a:alpha val="43137"/>
                              </a:srgbClr>
                            </a:outerShdw>
                          </a:effectLst>
                        </a:rPr>
                        <a:t>A</a:t>
                      </a:r>
                      <a:r>
                        <a:rPr lang="en-ZA" sz="2400" dirty="0" smtClean="0">
                          <a:effectLst>
                            <a:outerShdw blurRad="38100" dist="38100" dir="2700000" algn="tl">
                              <a:srgbClr val="000000">
                                <a:alpha val="43137"/>
                              </a:srgbClr>
                            </a:outerShdw>
                          </a:effectLst>
                        </a:rPr>
                        <a:t>ccountable</a:t>
                      </a:r>
                      <a:endParaRPr lang="en-ZA" sz="2400" dirty="0">
                        <a:effectLst>
                          <a:outerShdw blurRad="38100" dist="38100" dir="2700000" algn="tl">
                            <a:srgbClr val="000000">
                              <a:alpha val="43137"/>
                            </a:srgbClr>
                          </a:outerShdw>
                        </a:effectLst>
                      </a:endParaRPr>
                    </a:p>
                  </a:txBody>
                  <a:tcPr/>
                </a:tc>
                <a:tc>
                  <a:txBody>
                    <a:bodyPr/>
                    <a:lstStyle/>
                    <a:p>
                      <a:pPr algn="ctr"/>
                      <a:r>
                        <a:rPr lang="en-ZA" sz="2400" dirty="0" smtClean="0">
                          <a:effectLst/>
                        </a:rPr>
                        <a:t>“The buck</a:t>
                      </a:r>
                      <a:r>
                        <a:rPr lang="en-ZA" sz="2400" baseline="0" dirty="0" smtClean="0">
                          <a:effectLst/>
                        </a:rPr>
                        <a:t> stops here</a:t>
                      </a:r>
                      <a:r>
                        <a:rPr lang="en-ZA" sz="2400" dirty="0" smtClean="0">
                          <a:effectLst/>
                        </a:rPr>
                        <a:t>”</a:t>
                      </a:r>
                      <a:endParaRPr lang="en-ZA" sz="2400" dirty="0">
                        <a:effectLst/>
                      </a:endParaRPr>
                    </a:p>
                  </a:txBody>
                  <a:tcPr/>
                </a:tc>
                <a:tc>
                  <a:txBody>
                    <a:bodyPr/>
                    <a:lstStyle/>
                    <a:p>
                      <a:pPr algn="ctr"/>
                      <a:r>
                        <a:rPr lang="en-ZA" sz="2400" dirty="0" smtClean="0">
                          <a:effectLst/>
                        </a:rPr>
                        <a:t>Position with yes/no authority</a:t>
                      </a:r>
                      <a:endParaRPr lang="en-ZA" sz="2400" dirty="0">
                        <a:effectLst/>
                      </a:endParaRPr>
                    </a:p>
                  </a:txBody>
                  <a:tcPr/>
                </a:tc>
              </a:tr>
              <a:tr h="370840">
                <a:tc>
                  <a:txBody>
                    <a:bodyPr/>
                    <a:lstStyle/>
                    <a:p>
                      <a:pPr algn="ctr"/>
                      <a:r>
                        <a:rPr lang="en-ZA" sz="2400" dirty="0" smtClean="0">
                          <a:effectLst/>
                        </a:rPr>
                        <a:t>“C”</a:t>
                      </a:r>
                      <a:endParaRPr lang="en-ZA" sz="2400" dirty="0">
                        <a:effectLst/>
                      </a:endParaRPr>
                    </a:p>
                  </a:txBody>
                  <a:tcPr/>
                </a:tc>
                <a:tc>
                  <a:txBody>
                    <a:bodyPr/>
                    <a:lstStyle/>
                    <a:p>
                      <a:pPr algn="ctr"/>
                      <a:r>
                        <a:rPr lang="en-ZA" sz="2400" b="1" dirty="0" smtClean="0">
                          <a:solidFill>
                            <a:srgbClr val="FF0000"/>
                          </a:solidFill>
                          <a:effectLst>
                            <a:outerShdw blurRad="38100" dist="38100" dir="2700000" algn="tl">
                              <a:srgbClr val="000000">
                                <a:alpha val="43137"/>
                              </a:srgbClr>
                            </a:outerShdw>
                          </a:effectLst>
                        </a:rPr>
                        <a:t>C</a:t>
                      </a:r>
                      <a:r>
                        <a:rPr lang="en-ZA" sz="2400" dirty="0" smtClean="0">
                          <a:effectLst>
                            <a:outerShdw blurRad="38100" dist="38100" dir="2700000" algn="tl">
                              <a:srgbClr val="000000">
                                <a:alpha val="43137"/>
                              </a:srgbClr>
                            </a:outerShdw>
                          </a:effectLst>
                        </a:rPr>
                        <a:t>onsult</a:t>
                      </a:r>
                      <a:endParaRPr lang="en-ZA" sz="2400" dirty="0">
                        <a:effectLst>
                          <a:outerShdw blurRad="38100" dist="38100" dir="2700000" algn="tl">
                            <a:srgbClr val="000000">
                              <a:alpha val="43137"/>
                            </a:srgbClr>
                          </a:outerShdw>
                        </a:effectLst>
                      </a:endParaRPr>
                    </a:p>
                  </a:txBody>
                  <a:tcPr/>
                </a:tc>
                <a:tc>
                  <a:txBody>
                    <a:bodyPr/>
                    <a:lstStyle/>
                    <a:p>
                      <a:pPr algn="ctr"/>
                      <a:r>
                        <a:rPr lang="en-ZA" sz="2400" dirty="0" smtClean="0">
                          <a:effectLst/>
                        </a:rPr>
                        <a:t>“In the loop”</a:t>
                      </a:r>
                      <a:endParaRPr lang="en-ZA" sz="2400" dirty="0">
                        <a:effectLst/>
                      </a:endParaRPr>
                    </a:p>
                  </a:txBody>
                  <a:tcPr/>
                </a:tc>
                <a:tc>
                  <a:txBody>
                    <a:bodyPr/>
                    <a:lstStyle/>
                    <a:p>
                      <a:pPr algn="ctr"/>
                      <a:r>
                        <a:rPr lang="en-ZA" sz="2400" dirty="0" smtClean="0">
                          <a:effectLst/>
                        </a:rPr>
                        <a:t>Position involved prior to decision</a:t>
                      </a:r>
                      <a:r>
                        <a:rPr lang="en-ZA" sz="2400" baseline="0" dirty="0" smtClean="0">
                          <a:effectLst/>
                        </a:rPr>
                        <a:t> or action</a:t>
                      </a:r>
                      <a:endParaRPr lang="en-ZA" sz="2400" dirty="0">
                        <a:effectLst/>
                      </a:endParaRPr>
                    </a:p>
                  </a:txBody>
                  <a:tcPr/>
                </a:tc>
              </a:tr>
              <a:tr h="370840">
                <a:tc>
                  <a:txBody>
                    <a:bodyPr/>
                    <a:lstStyle/>
                    <a:p>
                      <a:pPr algn="ctr"/>
                      <a:r>
                        <a:rPr lang="en-ZA" sz="2400" dirty="0" smtClean="0">
                          <a:effectLst/>
                        </a:rPr>
                        <a:t>“I”</a:t>
                      </a:r>
                      <a:endParaRPr lang="en-ZA" sz="2400" dirty="0">
                        <a:effectLst/>
                      </a:endParaRPr>
                    </a:p>
                  </a:txBody>
                  <a:tcPr/>
                </a:tc>
                <a:tc>
                  <a:txBody>
                    <a:bodyPr/>
                    <a:lstStyle/>
                    <a:p>
                      <a:pPr algn="ctr"/>
                      <a:r>
                        <a:rPr lang="en-ZA" sz="2400" b="1" dirty="0" smtClean="0">
                          <a:solidFill>
                            <a:srgbClr val="FF0000"/>
                          </a:solidFill>
                          <a:effectLst>
                            <a:outerShdw blurRad="38100" dist="38100" dir="2700000" algn="tl">
                              <a:srgbClr val="000000">
                                <a:alpha val="43137"/>
                              </a:srgbClr>
                            </a:outerShdw>
                          </a:effectLst>
                        </a:rPr>
                        <a:t>I</a:t>
                      </a:r>
                      <a:r>
                        <a:rPr lang="en-ZA" sz="2400" dirty="0" smtClean="0">
                          <a:effectLst>
                            <a:outerShdw blurRad="38100" dist="38100" dir="2700000" algn="tl">
                              <a:srgbClr val="000000">
                                <a:alpha val="43137"/>
                              </a:srgbClr>
                            </a:outerShdw>
                          </a:effectLst>
                        </a:rPr>
                        <a:t>nform</a:t>
                      </a:r>
                      <a:endParaRPr lang="en-ZA" sz="2400" dirty="0">
                        <a:effectLst>
                          <a:outerShdw blurRad="38100" dist="38100" dir="2700000" algn="tl">
                            <a:srgbClr val="000000">
                              <a:alpha val="43137"/>
                            </a:srgbClr>
                          </a:outerShdw>
                        </a:effectLst>
                      </a:endParaRPr>
                    </a:p>
                  </a:txBody>
                  <a:tcPr/>
                </a:tc>
                <a:tc>
                  <a:txBody>
                    <a:bodyPr/>
                    <a:lstStyle/>
                    <a:p>
                      <a:pPr algn="ctr"/>
                      <a:r>
                        <a:rPr lang="en-ZA" sz="2400" dirty="0" smtClean="0">
                          <a:effectLst/>
                        </a:rPr>
                        <a:t>“Keep in the picture”</a:t>
                      </a:r>
                      <a:endParaRPr lang="en-ZA" sz="2400" dirty="0">
                        <a:effectLst/>
                      </a:endParaRPr>
                    </a:p>
                  </a:txBody>
                  <a:tcPr/>
                </a:tc>
                <a:tc>
                  <a:txBody>
                    <a:bodyPr/>
                    <a:lstStyle/>
                    <a:p>
                      <a:pPr algn="ctr"/>
                      <a:r>
                        <a:rPr lang="en-ZA" sz="2400" dirty="0" smtClean="0">
                          <a:effectLst/>
                        </a:rPr>
                        <a:t>Position that</a:t>
                      </a:r>
                      <a:r>
                        <a:rPr lang="en-ZA" sz="2400" baseline="0" dirty="0" smtClean="0">
                          <a:effectLst/>
                        </a:rPr>
                        <a:t> needs to know </a:t>
                      </a:r>
                      <a:r>
                        <a:rPr lang="en-ZA" sz="2400" dirty="0" smtClean="0">
                          <a:effectLst/>
                        </a:rPr>
                        <a:t>of</a:t>
                      </a:r>
                      <a:r>
                        <a:rPr lang="en-ZA" sz="2400" baseline="0" dirty="0" smtClean="0">
                          <a:effectLst/>
                        </a:rPr>
                        <a:t> the </a:t>
                      </a:r>
                      <a:r>
                        <a:rPr lang="en-ZA" sz="2400" dirty="0" smtClean="0">
                          <a:effectLst/>
                        </a:rPr>
                        <a:t>decision</a:t>
                      </a:r>
                      <a:r>
                        <a:rPr lang="en-ZA" sz="2400" baseline="0" dirty="0" smtClean="0">
                          <a:effectLst/>
                        </a:rPr>
                        <a:t> or action</a:t>
                      </a:r>
                      <a:endParaRPr lang="en-ZA" sz="2400" dirty="0">
                        <a:effectLst/>
                      </a:endParaRPr>
                    </a:p>
                  </a:txBody>
                  <a:tcPr/>
                </a:tc>
              </a:tr>
            </a:tbl>
          </a:graphicData>
        </a:graphic>
      </p:graphicFrame>
    </p:spTree>
    <p:extLst>
      <p:ext uri="{BB962C8B-B14F-4D97-AF65-F5344CB8AC3E}">
        <p14:creationId xmlns:p14="http://schemas.microsoft.com/office/powerpoint/2010/main" val="17867807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RACI Stands for…</a:t>
            </a:r>
            <a:endParaRPr lang="en-ZA" dirty="0"/>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26</a:t>
            </a:fld>
            <a:endParaRPr lang="en-ZA">
              <a:solidFill>
                <a:prstClr val="black">
                  <a:tint val="75000"/>
                </a:prstClr>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829684543"/>
              </p:ext>
            </p:extLst>
          </p:nvPr>
        </p:nvGraphicFramePr>
        <p:xfrm>
          <a:off x="174340" y="1700808"/>
          <a:ext cx="8790148" cy="4480560"/>
        </p:xfrm>
        <a:graphic>
          <a:graphicData uri="http://schemas.openxmlformats.org/drawingml/2006/table">
            <a:tbl>
              <a:tblPr firstRow="1" bandRow="1">
                <a:tableStyleId>{5940675A-B579-460E-94D1-54222C63F5DA}</a:tableStyleId>
              </a:tblPr>
              <a:tblGrid>
                <a:gridCol w="581236"/>
                <a:gridCol w="1512168"/>
                <a:gridCol w="6696744"/>
              </a:tblGrid>
              <a:tr h="370840">
                <a:tc>
                  <a:txBody>
                    <a:bodyPr/>
                    <a:lstStyle/>
                    <a:p>
                      <a:pPr algn="ctr"/>
                      <a:r>
                        <a:rPr lang="en-ZA" sz="1800" dirty="0" smtClean="0"/>
                        <a:t>“R”</a:t>
                      </a:r>
                      <a:endParaRPr lang="en-ZA" sz="1800" dirty="0"/>
                    </a:p>
                  </a:txBody>
                  <a:tcPr/>
                </a:tc>
                <a:tc>
                  <a:txBody>
                    <a:bodyPr/>
                    <a:lstStyle/>
                    <a:p>
                      <a:pPr algn="ctr"/>
                      <a:r>
                        <a:rPr lang="en-ZA" sz="1800" b="1" dirty="0" smtClean="0">
                          <a:solidFill>
                            <a:srgbClr val="FF0000"/>
                          </a:solidFill>
                        </a:rPr>
                        <a:t>R</a:t>
                      </a:r>
                      <a:r>
                        <a:rPr lang="en-ZA" sz="1800" dirty="0" smtClean="0"/>
                        <a:t>esponsible</a:t>
                      </a:r>
                      <a:endParaRPr lang="en-ZA" sz="1800" dirty="0"/>
                    </a:p>
                  </a:txBody>
                  <a:tcPr/>
                </a:tc>
                <a:tc>
                  <a:txBody>
                    <a:bodyPr/>
                    <a:lstStyle/>
                    <a:p>
                      <a:pPr algn="just"/>
                      <a:r>
                        <a:rPr lang="en-ZA" sz="1800" dirty="0" smtClean="0"/>
                        <a:t>The “doer” is the individual(s) who actually complete the task. The “doer” Is responsible for action/implementation. Responsibility can be shared. The degree of responsibility is determined by the individual with the “A”. </a:t>
                      </a:r>
                    </a:p>
                  </a:txBody>
                  <a:tcPr/>
                </a:tc>
              </a:tr>
              <a:tr h="370840">
                <a:tc>
                  <a:txBody>
                    <a:bodyPr/>
                    <a:lstStyle/>
                    <a:p>
                      <a:pPr algn="ctr"/>
                      <a:r>
                        <a:rPr lang="en-ZA" sz="1800" dirty="0" smtClean="0"/>
                        <a:t>“A”</a:t>
                      </a:r>
                      <a:endParaRPr lang="en-ZA" sz="1800" dirty="0"/>
                    </a:p>
                  </a:txBody>
                  <a:tcPr/>
                </a:tc>
                <a:tc>
                  <a:txBody>
                    <a:bodyPr/>
                    <a:lstStyle/>
                    <a:p>
                      <a:pPr algn="ctr"/>
                      <a:r>
                        <a:rPr lang="en-ZA" sz="1800" b="1" dirty="0" smtClean="0">
                          <a:solidFill>
                            <a:srgbClr val="FF0000"/>
                          </a:solidFill>
                        </a:rPr>
                        <a:t>A</a:t>
                      </a:r>
                      <a:r>
                        <a:rPr lang="en-ZA" sz="1800" dirty="0" smtClean="0"/>
                        <a:t>ccountable</a:t>
                      </a:r>
                      <a:endParaRPr lang="en-ZA" sz="1800" dirty="0"/>
                    </a:p>
                  </a:txBody>
                  <a:tcPr/>
                </a:tc>
                <a:tc>
                  <a:txBody>
                    <a:bodyPr/>
                    <a:lstStyle/>
                    <a:p>
                      <a:pPr algn="just"/>
                      <a:r>
                        <a:rPr lang="en-ZA" sz="1800" dirty="0" smtClean="0"/>
                        <a:t>The accountable person is the individual who is ultimately answerable for the activity or decision. This includes “yes” or “no” authority and veto power. </a:t>
                      </a:r>
                      <a:r>
                        <a:rPr lang="en-ZA" sz="1800" b="1" dirty="0" smtClean="0"/>
                        <a:t>Only one “A” can be assigned to an action</a:t>
                      </a:r>
                      <a:r>
                        <a:rPr lang="en-ZA" sz="1800" dirty="0" smtClean="0"/>
                        <a:t>.</a:t>
                      </a:r>
                      <a:endParaRPr lang="en-ZA" sz="1800" dirty="0"/>
                    </a:p>
                  </a:txBody>
                  <a:tcPr/>
                </a:tc>
              </a:tr>
              <a:tr h="370840">
                <a:tc>
                  <a:txBody>
                    <a:bodyPr/>
                    <a:lstStyle/>
                    <a:p>
                      <a:pPr algn="ctr"/>
                      <a:r>
                        <a:rPr lang="en-ZA" sz="1800" dirty="0" smtClean="0"/>
                        <a:t>“C”</a:t>
                      </a:r>
                      <a:endParaRPr lang="en-ZA" sz="1800" dirty="0"/>
                    </a:p>
                  </a:txBody>
                  <a:tcPr/>
                </a:tc>
                <a:tc>
                  <a:txBody>
                    <a:bodyPr/>
                    <a:lstStyle/>
                    <a:p>
                      <a:pPr algn="ctr"/>
                      <a:r>
                        <a:rPr lang="en-ZA" sz="1800" b="1" dirty="0" smtClean="0">
                          <a:solidFill>
                            <a:srgbClr val="FF0000"/>
                          </a:solidFill>
                        </a:rPr>
                        <a:t>C</a:t>
                      </a:r>
                      <a:r>
                        <a:rPr lang="en-ZA" sz="1800" dirty="0" smtClean="0"/>
                        <a:t>onsult</a:t>
                      </a:r>
                      <a:endParaRPr lang="en-ZA" sz="1800" dirty="0"/>
                    </a:p>
                  </a:txBody>
                  <a:tcPr/>
                </a:tc>
                <a:tc>
                  <a:txBody>
                    <a:bodyPr/>
                    <a:lstStyle/>
                    <a:p>
                      <a:pPr algn="just"/>
                      <a:r>
                        <a:rPr lang="en-ZA" sz="1800" dirty="0" smtClean="0"/>
                        <a:t>The consult role is individual(s) (typically subject matter experts) to be consulted </a:t>
                      </a:r>
                      <a:r>
                        <a:rPr lang="en-ZA" sz="1800" u="sng" dirty="0" smtClean="0"/>
                        <a:t>prior to a final decision or action</a:t>
                      </a:r>
                      <a:r>
                        <a:rPr lang="en-ZA" sz="1800" u="none" dirty="0" smtClean="0"/>
                        <a:t>. This is a predetermined need </a:t>
                      </a:r>
                      <a:r>
                        <a:rPr lang="en-ZA" sz="1800" dirty="0" smtClean="0"/>
                        <a:t>for two-way communication. Input from the designated position is required.</a:t>
                      </a:r>
                      <a:endParaRPr lang="en-ZA" sz="1800" dirty="0"/>
                    </a:p>
                  </a:txBody>
                  <a:tcPr/>
                </a:tc>
              </a:tr>
              <a:tr h="370840">
                <a:tc>
                  <a:txBody>
                    <a:bodyPr/>
                    <a:lstStyle/>
                    <a:p>
                      <a:pPr algn="ctr"/>
                      <a:r>
                        <a:rPr lang="en-ZA" sz="1800" dirty="0" smtClean="0"/>
                        <a:t>“I”</a:t>
                      </a:r>
                      <a:endParaRPr lang="en-ZA" sz="1800" dirty="0"/>
                    </a:p>
                  </a:txBody>
                  <a:tcPr/>
                </a:tc>
                <a:tc>
                  <a:txBody>
                    <a:bodyPr/>
                    <a:lstStyle/>
                    <a:p>
                      <a:pPr algn="ctr"/>
                      <a:r>
                        <a:rPr lang="en-ZA" sz="1800" b="1" dirty="0" smtClean="0">
                          <a:solidFill>
                            <a:srgbClr val="FF0000"/>
                          </a:solidFill>
                        </a:rPr>
                        <a:t>I</a:t>
                      </a:r>
                      <a:r>
                        <a:rPr lang="en-ZA" sz="1800" dirty="0" smtClean="0"/>
                        <a:t>nform</a:t>
                      </a:r>
                      <a:endParaRPr lang="en-ZA" sz="1800" dirty="0"/>
                    </a:p>
                  </a:txBody>
                  <a:tcPr/>
                </a:tc>
                <a:tc>
                  <a:txBody>
                    <a:bodyPr/>
                    <a:lstStyle/>
                    <a:p>
                      <a:pPr algn="just"/>
                      <a:r>
                        <a:rPr lang="en-ZA" sz="1800" dirty="0" smtClean="0"/>
                        <a:t>This is individual (s) who needs to be informed </a:t>
                      </a:r>
                      <a:r>
                        <a:rPr lang="en-ZA" sz="1800" u="sng" dirty="0" smtClean="0"/>
                        <a:t>after a decision or action is taken</a:t>
                      </a:r>
                      <a:r>
                        <a:rPr lang="en-ZA" sz="1800" dirty="0" smtClean="0"/>
                        <a:t>. They may be required to take action as a result of the outcome. It is a one-way communication.</a:t>
                      </a:r>
                      <a:endParaRPr lang="en-ZA" sz="1800" dirty="0"/>
                    </a:p>
                  </a:txBody>
                  <a:tcPr/>
                </a:tc>
              </a:tr>
            </a:tbl>
          </a:graphicData>
        </a:graphic>
      </p:graphicFrame>
    </p:spTree>
    <p:extLst>
      <p:ext uri="{BB962C8B-B14F-4D97-AF65-F5344CB8AC3E}">
        <p14:creationId xmlns:p14="http://schemas.microsoft.com/office/powerpoint/2010/main" val="21776967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7956376" y="6169532"/>
            <a:ext cx="1066800" cy="329184"/>
          </a:xfrm>
        </p:spPr>
        <p:txBody>
          <a:bodyPr/>
          <a:lstStyle/>
          <a:p>
            <a:fld id="{6BBBE5E8-BBF3-403D-93A2-EA6A1428E23F}" type="slidenum">
              <a:rPr lang="en-ZA" smtClean="0">
                <a:solidFill>
                  <a:prstClr val="black">
                    <a:tint val="75000"/>
                  </a:prstClr>
                </a:solidFill>
              </a:rPr>
              <a:pPr/>
              <a:t>27</a:t>
            </a:fld>
            <a:endParaRPr lang="en-ZA">
              <a:solidFill>
                <a:prstClr val="black">
                  <a:tint val="75000"/>
                </a:prstClr>
              </a:solidFill>
            </a:endParaRPr>
          </a:p>
        </p:txBody>
      </p:sp>
      <p:sp>
        <p:nvSpPr>
          <p:cNvPr id="4" name="Rectangle 3"/>
          <p:cNvSpPr/>
          <p:nvPr/>
        </p:nvSpPr>
        <p:spPr>
          <a:xfrm>
            <a:off x="323528" y="436602"/>
            <a:ext cx="1980029" cy="400110"/>
          </a:xfrm>
          <a:prstGeom prst="rect">
            <a:avLst/>
          </a:prstGeom>
        </p:spPr>
        <p:txBody>
          <a:bodyPr wrap="none">
            <a:spAutoFit/>
          </a:bodyPr>
          <a:lstStyle/>
          <a:p>
            <a:r>
              <a:rPr lang="en-ZA" sz="2000" b="1" dirty="0" smtClean="0">
                <a:effectLst>
                  <a:outerShdw blurRad="38100" dist="38100" dir="2700000" algn="tl">
                    <a:srgbClr val="000000">
                      <a:alpha val="43137"/>
                    </a:srgbClr>
                  </a:outerShdw>
                </a:effectLst>
              </a:rPr>
              <a:t>Collaborations</a:t>
            </a:r>
            <a:endParaRPr lang="en-ZA" sz="2000" b="1" dirty="0">
              <a:effectLst>
                <a:outerShdw blurRad="38100" dist="38100" dir="2700000" algn="tl">
                  <a:srgbClr val="000000">
                    <a:alpha val="43137"/>
                  </a:srgbClr>
                </a:outerShdw>
              </a:effectLst>
            </a:endParaRPr>
          </a:p>
        </p:txBody>
      </p:sp>
      <p:sp>
        <p:nvSpPr>
          <p:cNvPr id="8" name="Rectangle 7"/>
          <p:cNvSpPr/>
          <p:nvPr/>
        </p:nvSpPr>
        <p:spPr>
          <a:xfrm>
            <a:off x="323528" y="1732746"/>
            <a:ext cx="2408160" cy="400110"/>
          </a:xfrm>
          <a:prstGeom prst="rect">
            <a:avLst/>
          </a:prstGeom>
        </p:spPr>
        <p:txBody>
          <a:bodyPr wrap="none">
            <a:spAutoFit/>
          </a:bodyPr>
          <a:lstStyle/>
          <a:p>
            <a:r>
              <a:rPr lang="en-ZA" sz="2000" b="1" dirty="0" smtClean="0">
                <a:effectLst>
                  <a:outerShdw blurRad="38100" dist="38100" dir="2700000" algn="tl">
                    <a:srgbClr val="000000">
                      <a:alpha val="43137"/>
                    </a:srgbClr>
                  </a:outerShdw>
                </a:effectLst>
              </a:rPr>
              <a:t>Primary Activities </a:t>
            </a:r>
            <a:endParaRPr lang="en-ZA" sz="2000" b="1" dirty="0">
              <a:effectLst>
                <a:outerShdw blurRad="38100" dist="38100" dir="2700000" algn="tl">
                  <a:srgbClr val="000000">
                    <a:alpha val="43137"/>
                  </a:srgbClr>
                </a:outerShdw>
              </a:effectLst>
            </a:endParaRPr>
          </a:p>
        </p:txBody>
      </p:sp>
      <p:sp>
        <p:nvSpPr>
          <p:cNvPr id="5" name="Pentagon 4"/>
          <p:cNvSpPr/>
          <p:nvPr/>
        </p:nvSpPr>
        <p:spPr>
          <a:xfrm>
            <a:off x="323528" y="2100917"/>
            <a:ext cx="8640960" cy="1512168"/>
          </a:xfrm>
          <a:prstGeom prst="homePlate">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400" dirty="0">
              <a:solidFill>
                <a:schemeClr val="tx1"/>
              </a:solidFill>
            </a:endParaRPr>
          </a:p>
        </p:txBody>
      </p:sp>
      <p:sp>
        <p:nvSpPr>
          <p:cNvPr id="11" name="Rectangle 10"/>
          <p:cNvSpPr/>
          <p:nvPr/>
        </p:nvSpPr>
        <p:spPr>
          <a:xfrm>
            <a:off x="323528" y="2419598"/>
            <a:ext cx="1181961" cy="830997"/>
          </a:xfrm>
          <a:prstGeom prst="rect">
            <a:avLst/>
          </a:prstGeom>
          <a:ln w="12700">
            <a:noFill/>
          </a:ln>
        </p:spPr>
        <p:txBody>
          <a:bodyPr wrap="square">
            <a:spAutoFit/>
          </a:bodyPr>
          <a:lstStyle/>
          <a:p>
            <a:pPr algn="ctr"/>
            <a:r>
              <a:rPr lang="en-ZA" sz="1600" dirty="0"/>
              <a:t>Urban Networks </a:t>
            </a:r>
            <a:r>
              <a:rPr lang="en-ZA" sz="1600" dirty="0" smtClean="0"/>
              <a:t>Planning</a:t>
            </a:r>
            <a:endParaRPr lang="en-ZA" sz="1600" dirty="0"/>
          </a:p>
        </p:txBody>
      </p:sp>
      <p:sp>
        <p:nvSpPr>
          <p:cNvPr id="13" name="Rectangle 12"/>
          <p:cNvSpPr/>
          <p:nvPr/>
        </p:nvSpPr>
        <p:spPr>
          <a:xfrm>
            <a:off x="1685095" y="2527320"/>
            <a:ext cx="1014697" cy="584775"/>
          </a:xfrm>
          <a:prstGeom prst="rect">
            <a:avLst/>
          </a:prstGeom>
          <a:ln w="12700">
            <a:noFill/>
          </a:ln>
        </p:spPr>
        <p:txBody>
          <a:bodyPr wrap="square">
            <a:spAutoFit/>
          </a:bodyPr>
          <a:lstStyle/>
          <a:p>
            <a:pPr algn="ctr"/>
            <a:r>
              <a:rPr lang="en-ZA" sz="1600" dirty="0" smtClean="0"/>
              <a:t>Precinct Planning</a:t>
            </a:r>
            <a:endParaRPr lang="en-ZA" sz="1600" dirty="0"/>
          </a:p>
        </p:txBody>
      </p:sp>
      <p:sp>
        <p:nvSpPr>
          <p:cNvPr id="14" name="Rectangle 13"/>
          <p:cNvSpPr/>
          <p:nvPr/>
        </p:nvSpPr>
        <p:spPr>
          <a:xfrm>
            <a:off x="2947710" y="2276872"/>
            <a:ext cx="1696297" cy="1077218"/>
          </a:xfrm>
          <a:prstGeom prst="rect">
            <a:avLst/>
          </a:prstGeom>
          <a:ln w="12700">
            <a:noFill/>
          </a:ln>
        </p:spPr>
        <p:txBody>
          <a:bodyPr wrap="square">
            <a:spAutoFit/>
          </a:bodyPr>
          <a:lstStyle/>
          <a:p>
            <a:pPr algn="ctr"/>
            <a:r>
              <a:rPr lang="en-ZA" sz="1600" dirty="0" smtClean="0"/>
              <a:t>Project Implementation Planning &amp; Construction</a:t>
            </a:r>
            <a:endParaRPr lang="en-ZA" sz="1600" dirty="0"/>
          </a:p>
        </p:txBody>
      </p:sp>
      <p:sp>
        <p:nvSpPr>
          <p:cNvPr id="15" name="Rectangle 14"/>
          <p:cNvSpPr/>
          <p:nvPr/>
        </p:nvSpPr>
        <p:spPr>
          <a:xfrm>
            <a:off x="4572000" y="2527320"/>
            <a:ext cx="1495999" cy="584775"/>
          </a:xfrm>
          <a:prstGeom prst="rect">
            <a:avLst/>
          </a:prstGeom>
          <a:ln w="12700">
            <a:noFill/>
          </a:ln>
        </p:spPr>
        <p:txBody>
          <a:bodyPr wrap="square">
            <a:spAutoFit/>
          </a:bodyPr>
          <a:lstStyle/>
          <a:p>
            <a:pPr algn="ctr"/>
            <a:r>
              <a:rPr lang="en-ZA" sz="1600" dirty="0" smtClean="0"/>
              <a:t>Precinct Management</a:t>
            </a:r>
            <a:endParaRPr lang="en-ZA" sz="1600" dirty="0"/>
          </a:p>
        </p:txBody>
      </p:sp>
      <p:sp>
        <p:nvSpPr>
          <p:cNvPr id="16" name="Rectangle 15"/>
          <p:cNvSpPr/>
          <p:nvPr/>
        </p:nvSpPr>
        <p:spPr>
          <a:xfrm>
            <a:off x="6012160" y="2527320"/>
            <a:ext cx="1368152" cy="584775"/>
          </a:xfrm>
          <a:prstGeom prst="rect">
            <a:avLst/>
          </a:prstGeom>
          <a:ln w="12700">
            <a:noFill/>
          </a:ln>
        </p:spPr>
        <p:txBody>
          <a:bodyPr wrap="square">
            <a:spAutoFit/>
          </a:bodyPr>
          <a:lstStyle/>
          <a:p>
            <a:pPr algn="ctr"/>
            <a:r>
              <a:rPr lang="en-ZA" sz="1600" dirty="0" smtClean="0"/>
              <a:t>Stakeholder Partnerships</a:t>
            </a:r>
            <a:endParaRPr lang="en-ZA" sz="1600" dirty="0"/>
          </a:p>
        </p:txBody>
      </p:sp>
      <p:sp>
        <p:nvSpPr>
          <p:cNvPr id="17" name="Rectangle 16"/>
          <p:cNvSpPr/>
          <p:nvPr/>
        </p:nvSpPr>
        <p:spPr>
          <a:xfrm>
            <a:off x="7536640" y="2527320"/>
            <a:ext cx="1218409" cy="584775"/>
          </a:xfrm>
          <a:prstGeom prst="rect">
            <a:avLst/>
          </a:prstGeom>
          <a:ln w="12700">
            <a:noFill/>
          </a:ln>
        </p:spPr>
        <p:txBody>
          <a:bodyPr wrap="square">
            <a:spAutoFit/>
          </a:bodyPr>
          <a:lstStyle/>
          <a:p>
            <a:pPr algn="ctr"/>
            <a:r>
              <a:rPr lang="en-ZA" sz="1600" dirty="0" smtClean="0"/>
              <a:t>Securing Leverage</a:t>
            </a:r>
            <a:endParaRPr lang="en-ZA" sz="1600" dirty="0"/>
          </a:p>
        </p:txBody>
      </p:sp>
      <p:grpSp>
        <p:nvGrpSpPr>
          <p:cNvPr id="21" name="Group 20"/>
          <p:cNvGrpSpPr/>
          <p:nvPr/>
        </p:nvGrpSpPr>
        <p:grpSpPr>
          <a:xfrm>
            <a:off x="1325883" y="2107515"/>
            <a:ext cx="359212" cy="1512168"/>
            <a:chOff x="1384751" y="2100917"/>
            <a:chExt cx="359212" cy="1512168"/>
          </a:xfrm>
        </p:grpSpPr>
        <p:cxnSp>
          <p:nvCxnSpPr>
            <p:cNvPr id="18" name="Straight Connector 17"/>
            <p:cNvCxnSpPr>
              <a:endCxn id="13" idx="1"/>
            </p:cNvCxnSpPr>
            <p:nvPr/>
          </p:nvCxnSpPr>
          <p:spPr>
            <a:xfrm>
              <a:off x="1384751" y="2100917"/>
              <a:ext cx="359212" cy="712193"/>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3" idx="1"/>
            </p:cNvCxnSpPr>
            <p:nvPr/>
          </p:nvCxnSpPr>
          <p:spPr>
            <a:xfrm flipH="1">
              <a:off x="1409435" y="2813110"/>
              <a:ext cx="334528" cy="79997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3" name="Group 22"/>
          <p:cNvGrpSpPr/>
          <p:nvPr/>
        </p:nvGrpSpPr>
        <p:grpSpPr>
          <a:xfrm>
            <a:off x="2627784" y="2098641"/>
            <a:ext cx="300344" cy="1512168"/>
            <a:chOff x="1313542" y="2267779"/>
            <a:chExt cx="300344" cy="1512168"/>
          </a:xfrm>
        </p:grpSpPr>
        <p:cxnSp>
          <p:nvCxnSpPr>
            <p:cNvPr id="24" name="Straight Connector 23"/>
            <p:cNvCxnSpPr/>
            <p:nvPr/>
          </p:nvCxnSpPr>
          <p:spPr>
            <a:xfrm>
              <a:off x="1313542" y="2267779"/>
              <a:ext cx="300344" cy="688013"/>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1338225" y="2955792"/>
              <a:ext cx="275661" cy="82415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4343664" y="2098641"/>
            <a:ext cx="300344" cy="1512168"/>
            <a:chOff x="1313542" y="2267779"/>
            <a:chExt cx="300344" cy="1512168"/>
          </a:xfrm>
        </p:grpSpPr>
        <p:cxnSp>
          <p:nvCxnSpPr>
            <p:cNvPr id="27" name="Straight Connector 26"/>
            <p:cNvCxnSpPr/>
            <p:nvPr/>
          </p:nvCxnSpPr>
          <p:spPr>
            <a:xfrm>
              <a:off x="1313542" y="2267779"/>
              <a:ext cx="300344" cy="688013"/>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1338225" y="2955792"/>
              <a:ext cx="275661" cy="82415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9" name="Group 28"/>
          <p:cNvGrpSpPr/>
          <p:nvPr/>
        </p:nvGrpSpPr>
        <p:grpSpPr>
          <a:xfrm>
            <a:off x="5724128" y="2098641"/>
            <a:ext cx="300344" cy="1512168"/>
            <a:chOff x="1313542" y="2267779"/>
            <a:chExt cx="300344" cy="1512168"/>
          </a:xfrm>
        </p:grpSpPr>
        <p:cxnSp>
          <p:nvCxnSpPr>
            <p:cNvPr id="30" name="Straight Connector 29"/>
            <p:cNvCxnSpPr/>
            <p:nvPr/>
          </p:nvCxnSpPr>
          <p:spPr>
            <a:xfrm>
              <a:off x="1313542" y="2267779"/>
              <a:ext cx="300344" cy="688013"/>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1338225" y="2955792"/>
              <a:ext cx="275661" cy="82415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7236296" y="2098641"/>
            <a:ext cx="300344" cy="1512168"/>
            <a:chOff x="1313542" y="2267779"/>
            <a:chExt cx="300344" cy="1512168"/>
          </a:xfrm>
        </p:grpSpPr>
        <p:cxnSp>
          <p:nvCxnSpPr>
            <p:cNvPr id="33" name="Straight Connector 32"/>
            <p:cNvCxnSpPr/>
            <p:nvPr/>
          </p:nvCxnSpPr>
          <p:spPr>
            <a:xfrm>
              <a:off x="1313542" y="2267779"/>
              <a:ext cx="300344" cy="688013"/>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a:off x="1338225" y="2955792"/>
              <a:ext cx="275661" cy="82415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5" name="Pentagon 34"/>
          <p:cNvSpPr/>
          <p:nvPr/>
        </p:nvSpPr>
        <p:spPr>
          <a:xfrm>
            <a:off x="2699791" y="3685094"/>
            <a:ext cx="6280865" cy="319970"/>
          </a:xfrm>
          <a:prstGeom prst="homePlate">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600" dirty="0" smtClean="0">
                <a:solidFill>
                  <a:schemeClr val="tx1"/>
                </a:solidFill>
              </a:rPr>
              <a:t>Rural Handover</a:t>
            </a:r>
            <a:endParaRPr lang="en-ZA" sz="1600" dirty="0">
              <a:solidFill>
                <a:schemeClr val="tx1"/>
              </a:solidFill>
            </a:endParaRPr>
          </a:p>
        </p:txBody>
      </p:sp>
      <p:sp>
        <p:nvSpPr>
          <p:cNvPr id="36" name="Rectangle 35"/>
          <p:cNvSpPr/>
          <p:nvPr/>
        </p:nvSpPr>
        <p:spPr>
          <a:xfrm>
            <a:off x="323528" y="4005064"/>
            <a:ext cx="2438616" cy="400110"/>
          </a:xfrm>
          <a:prstGeom prst="rect">
            <a:avLst/>
          </a:prstGeom>
        </p:spPr>
        <p:txBody>
          <a:bodyPr wrap="none">
            <a:spAutoFit/>
          </a:bodyPr>
          <a:lstStyle/>
          <a:p>
            <a:r>
              <a:rPr lang="en-ZA" sz="2000" b="1" dirty="0" smtClean="0">
                <a:effectLst>
                  <a:outerShdw blurRad="38100" dist="38100" dir="2700000" algn="tl">
                    <a:srgbClr val="000000">
                      <a:alpha val="43137"/>
                    </a:srgbClr>
                  </a:outerShdw>
                </a:effectLst>
              </a:rPr>
              <a:t>Support Activities </a:t>
            </a:r>
            <a:endParaRPr lang="en-ZA" sz="2000" b="1" dirty="0">
              <a:effectLst>
                <a:outerShdw blurRad="38100" dist="38100" dir="2700000" algn="tl">
                  <a:srgbClr val="000000">
                    <a:alpha val="43137"/>
                  </a:srgbClr>
                </a:outerShdw>
              </a:effectLst>
            </a:endParaRPr>
          </a:p>
        </p:txBody>
      </p:sp>
      <p:graphicFrame>
        <p:nvGraphicFramePr>
          <p:cNvPr id="2049" name="Table 2048"/>
          <p:cNvGraphicFramePr>
            <a:graphicFrameLocks noGrp="1"/>
          </p:cNvGraphicFramePr>
          <p:nvPr>
            <p:extLst>
              <p:ext uri="{D42A27DB-BD31-4B8C-83A1-F6EECF244321}">
                <p14:modId xmlns:p14="http://schemas.microsoft.com/office/powerpoint/2010/main" val="3983682112"/>
              </p:ext>
            </p:extLst>
          </p:nvPr>
        </p:nvGraphicFramePr>
        <p:xfrm>
          <a:off x="355431" y="4372312"/>
          <a:ext cx="8625226" cy="2225040"/>
        </p:xfrm>
        <a:graphic>
          <a:graphicData uri="http://schemas.openxmlformats.org/drawingml/2006/table">
            <a:tbl>
              <a:tblPr firstRow="1" bandRow="1">
                <a:tableStyleId>{5940675A-B579-460E-94D1-54222C63F5DA}</a:tableStyleId>
              </a:tblPr>
              <a:tblGrid>
                <a:gridCol w="5224681"/>
                <a:gridCol w="3400545"/>
              </a:tblGrid>
              <a:tr h="370840">
                <a:tc>
                  <a:txBody>
                    <a:bodyPr/>
                    <a:lstStyle/>
                    <a:p>
                      <a:pPr algn="ctr"/>
                      <a:r>
                        <a:rPr lang="en-ZA" sz="1600" dirty="0" smtClean="0"/>
                        <a:t>Grant Financial Management</a:t>
                      </a: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Grant</a:t>
                      </a:r>
                      <a:r>
                        <a:rPr lang="en-ZA" sz="1600" baseline="0" dirty="0" smtClean="0"/>
                        <a:t> Agreement Management</a:t>
                      </a:r>
                      <a:endParaRPr lang="en-ZA" sz="1600" dirty="0" smtClean="0"/>
                    </a:p>
                  </a:txBody>
                  <a:tcPr>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Project Finance </a:t>
                      </a: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Administration</a:t>
                      </a:r>
                      <a:r>
                        <a:rPr lang="en-ZA" sz="1600" baseline="0" dirty="0" smtClean="0"/>
                        <a:t> </a:t>
                      </a:r>
                      <a:r>
                        <a:rPr lang="en-ZA" sz="1600" dirty="0" smtClean="0"/>
                        <a:t>/  Internal operations</a:t>
                      </a:r>
                    </a:p>
                  </a:txBody>
                  <a:tcPr>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Planning Finance</a:t>
                      </a: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Records</a:t>
                      </a:r>
                      <a:r>
                        <a:rPr lang="en-ZA" sz="1600" baseline="0" dirty="0" smtClean="0"/>
                        <a:t> Management</a:t>
                      </a:r>
                      <a:endParaRPr lang="en-ZA" sz="1600" dirty="0" smtClean="0"/>
                    </a:p>
                  </a:txBody>
                  <a:tcPr>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Toolkits &amp; Research</a:t>
                      </a: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Internal</a:t>
                      </a:r>
                      <a:r>
                        <a:rPr lang="en-ZA" sz="1600" baseline="0" dirty="0" smtClean="0"/>
                        <a:t> </a:t>
                      </a:r>
                      <a:r>
                        <a:rPr lang="en-ZA" sz="1600" dirty="0" smtClean="0"/>
                        <a:t>Financial Management</a:t>
                      </a:r>
                    </a:p>
                  </a:txBody>
                  <a:tcPr>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Strategy,</a:t>
                      </a:r>
                      <a:r>
                        <a:rPr lang="en-ZA" sz="1600" baseline="0" dirty="0" smtClean="0"/>
                        <a:t> </a:t>
                      </a:r>
                      <a:r>
                        <a:rPr lang="en-ZA" sz="1600" dirty="0" smtClean="0"/>
                        <a:t>Knowledge Management</a:t>
                      </a:r>
                      <a:r>
                        <a:rPr lang="en-ZA" sz="1600" baseline="0" dirty="0" smtClean="0"/>
                        <a:t> &amp; </a:t>
                      </a:r>
                      <a:r>
                        <a:rPr lang="en-ZA" sz="1600" dirty="0" smtClean="0"/>
                        <a:t>Communication</a:t>
                      </a: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Operational Partnerships</a:t>
                      </a:r>
                    </a:p>
                  </a:txBody>
                  <a:tcPr>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Business Process &amp; Systems</a:t>
                      </a: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Directors Support</a:t>
                      </a:r>
                    </a:p>
                  </a:txBody>
                  <a:tcPr>
                    <a:solidFill>
                      <a:schemeClr val="bg1"/>
                    </a:solidFill>
                  </a:tcPr>
                </a:tc>
              </a:tr>
            </a:tbl>
          </a:graphicData>
        </a:graphic>
      </p:graphicFrame>
      <p:graphicFrame>
        <p:nvGraphicFramePr>
          <p:cNvPr id="2051" name="Table 2050"/>
          <p:cNvGraphicFramePr>
            <a:graphicFrameLocks noGrp="1"/>
          </p:cNvGraphicFramePr>
          <p:nvPr>
            <p:extLst>
              <p:ext uri="{D42A27DB-BD31-4B8C-83A1-F6EECF244321}">
                <p14:modId xmlns:p14="http://schemas.microsoft.com/office/powerpoint/2010/main" val="1809340668"/>
              </p:ext>
            </p:extLst>
          </p:nvPr>
        </p:nvGraphicFramePr>
        <p:xfrm>
          <a:off x="323528" y="786408"/>
          <a:ext cx="8657129" cy="1005840"/>
        </p:xfrm>
        <a:graphic>
          <a:graphicData uri="http://schemas.openxmlformats.org/drawingml/2006/table">
            <a:tbl>
              <a:tblPr firstRow="1" bandRow="1">
                <a:tableStyleId>{5940675A-B579-460E-94D1-54222C63F5DA}</a:tableStyleId>
              </a:tblPr>
              <a:tblGrid>
                <a:gridCol w="8657129"/>
              </a:tblGrid>
              <a:tr h="267214">
                <a:tc>
                  <a:txBody>
                    <a:bodyPr/>
                    <a:lstStyle/>
                    <a:p>
                      <a:pPr algn="ctr"/>
                      <a:r>
                        <a:rPr lang="en-ZA" sz="1600" dirty="0" smtClean="0">
                          <a:solidFill>
                            <a:schemeClr val="tx1"/>
                          </a:solidFill>
                        </a:rPr>
                        <a:t>Stakeholders</a:t>
                      </a:r>
                      <a:endParaRPr lang="en-ZA" sz="1600" dirty="0"/>
                    </a:p>
                  </a:txBody>
                  <a:tcPr/>
                </a:tc>
              </a:tr>
              <a:tr h="267214">
                <a:tc>
                  <a:txBody>
                    <a:bodyPr/>
                    <a:lstStyle/>
                    <a:p>
                      <a:pPr algn="ctr"/>
                      <a:r>
                        <a:rPr lang="en-ZA" sz="1600" dirty="0" smtClean="0">
                          <a:solidFill>
                            <a:schemeClr val="tx1"/>
                          </a:solidFill>
                        </a:rPr>
                        <a:t>Partners</a:t>
                      </a:r>
                      <a:endParaRPr lang="en-ZA" sz="1600" dirty="0"/>
                    </a:p>
                  </a:txBody>
                  <a:tcPr/>
                </a:tc>
              </a:tr>
              <a:tr h="267214">
                <a:tc>
                  <a:txBody>
                    <a:bodyPr/>
                    <a:lstStyle/>
                    <a:p>
                      <a:pPr algn="ctr"/>
                      <a:r>
                        <a:rPr lang="en-ZA" sz="1600" dirty="0" smtClean="0">
                          <a:solidFill>
                            <a:schemeClr val="tx1"/>
                          </a:solidFill>
                        </a:rPr>
                        <a:t>Municipalities</a:t>
                      </a:r>
                      <a:endParaRPr lang="en-ZA" sz="1600" dirty="0"/>
                    </a:p>
                  </a:txBody>
                  <a:tcPr/>
                </a:tc>
              </a:tr>
            </a:tbl>
          </a:graphicData>
        </a:graphic>
      </p:graphicFrame>
    </p:spTree>
    <p:extLst>
      <p:ext uri="{BB962C8B-B14F-4D97-AF65-F5344CB8AC3E}">
        <p14:creationId xmlns:p14="http://schemas.microsoft.com/office/powerpoint/2010/main" val="17158611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BBE5E8-BBF3-403D-93A2-EA6A1428E23F}" type="slidenum">
              <a:rPr lang="en-ZA" smtClean="0">
                <a:solidFill>
                  <a:prstClr val="black">
                    <a:tint val="75000"/>
                  </a:prstClr>
                </a:solidFill>
              </a:rPr>
              <a:pPr/>
              <a:t>28</a:t>
            </a:fld>
            <a:endParaRPr lang="en-ZA">
              <a:solidFill>
                <a:prstClr val="black">
                  <a:tint val="75000"/>
                </a:prst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100512520"/>
              </p:ext>
            </p:extLst>
          </p:nvPr>
        </p:nvGraphicFramePr>
        <p:xfrm>
          <a:off x="179512" y="704399"/>
          <a:ext cx="8784976" cy="5987516"/>
        </p:xfrm>
        <a:graphic>
          <a:graphicData uri="http://schemas.openxmlformats.org/drawingml/2006/table">
            <a:tbl>
              <a:tblPr firstRow="1" bandRow="1">
                <a:tableStyleId>{5C22544A-7EE6-4342-B048-85BDC9FD1C3A}</a:tableStyleId>
              </a:tblPr>
              <a:tblGrid>
                <a:gridCol w="1800200"/>
                <a:gridCol w="2976923"/>
                <a:gridCol w="1592375"/>
                <a:gridCol w="682446"/>
                <a:gridCol w="724920"/>
                <a:gridCol w="412492"/>
                <a:gridCol w="595620"/>
              </a:tblGrid>
              <a:tr h="4399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cap="all" dirty="0" smtClean="0"/>
                        <a:t>KPA / Primary ACTIVITIES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cap="all" dirty="0" smtClean="0"/>
                        <a:t>KPI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cap="all" dirty="0" smtClean="0"/>
                        <a:t>2014/15 TARGET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R</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A</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C</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I</a:t>
                      </a:r>
                    </a:p>
                  </a:txBody>
                  <a:tcPr/>
                </a:tc>
              </a:tr>
              <a:tr h="777040">
                <a:tc>
                  <a:txBody>
                    <a:bodyPr/>
                    <a:lstStyle/>
                    <a:p>
                      <a:r>
                        <a:rPr lang="en-ZA" sz="1200" dirty="0" smtClean="0"/>
                        <a:t>Urban Networks Initiation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smtClean="0"/>
                        <a:t>Total number of executive engagements completed (Council Res / MOA)</a:t>
                      </a:r>
                      <a:endParaRPr lang="en-ZA" sz="1200" kern="1200" dirty="0" smtClean="0">
                        <a:solidFill>
                          <a:schemeClr val="dk1"/>
                        </a:solidFill>
                        <a:latin typeface="+mn-lt"/>
                        <a:ea typeface="+mn-ea"/>
                        <a:cs typeface="+mn-cs"/>
                      </a:endParaRPr>
                    </a:p>
                  </a:txBody>
                  <a:tcPr/>
                </a:tc>
                <a:tc>
                  <a:txBody>
                    <a:bodyPr/>
                    <a:lstStyle/>
                    <a:p>
                      <a:pPr marL="0" algn="ctr" defTabSz="914400" rtl="0" eaLnBrk="1" fontAlgn="ctr" latinLnBrk="0" hangingPunct="1"/>
                      <a:r>
                        <a:rPr lang="en-ZA" sz="1200" kern="1200" dirty="0" smtClean="0"/>
                        <a:t>13</a:t>
                      </a:r>
                    </a:p>
                    <a:p>
                      <a:pPr marL="0" algn="ctr" defTabSz="914400" rtl="0" eaLnBrk="1" fontAlgn="ctr" latinLnBrk="0" hangingPunct="1"/>
                      <a:r>
                        <a:rPr lang="en-ZA" sz="1200" kern="1200" dirty="0" smtClean="0">
                          <a:solidFill>
                            <a:schemeClr val="dk1"/>
                          </a:solidFill>
                          <a:latin typeface="+mn-lt"/>
                          <a:ea typeface="+mn-ea"/>
                          <a:cs typeface="+mn-cs"/>
                        </a:rPr>
                        <a:t>[includes all metros]</a:t>
                      </a:r>
                      <a:r>
                        <a:rPr lang="en-ZA" sz="1200" kern="1200" baseline="0" dirty="0" smtClean="0">
                          <a:solidFill>
                            <a:schemeClr val="dk1"/>
                          </a:solidFill>
                          <a:latin typeface="+mn-lt"/>
                          <a:ea typeface="+mn-ea"/>
                          <a:cs typeface="+mn-cs"/>
                        </a:rPr>
                        <a:t> </a:t>
                      </a:r>
                      <a:endParaRPr lang="en-ZA" sz="1200" kern="1200" dirty="0">
                        <a:solidFill>
                          <a:schemeClr val="dk1"/>
                        </a:solidFill>
                        <a:latin typeface="+mn-lt"/>
                        <a:ea typeface="+mn-ea"/>
                        <a:cs typeface="+mn-cs"/>
                      </a:endParaRPr>
                    </a:p>
                  </a:txBody>
                  <a:tcPr marL="9525" marR="9525" marT="9525" marB="0" anchor="ctr"/>
                </a:tc>
                <a:tc>
                  <a:txBody>
                    <a:bodyPr/>
                    <a:lstStyle/>
                    <a:p>
                      <a:r>
                        <a:rPr lang="en-ZA" sz="1200" dirty="0" smtClean="0"/>
                        <a:t>PM’s</a:t>
                      </a:r>
                    </a:p>
                  </a:txBody>
                  <a:tcPr/>
                </a:tc>
                <a:tc>
                  <a:txBody>
                    <a:bodyPr/>
                    <a:lstStyle/>
                    <a:p>
                      <a:pPr algn="ctr"/>
                      <a:r>
                        <a:rPr lang="en-ZA" sz="1200" dirty="0" smtClean="0"/>
                        <a:t>Collins</a:t>
                      </a:r>
                    </a:p>
                  </a:txBody>
                  <a:tcPr/>
                </a:tc>
                <a:tc>
                  <a:txBody>
                    <a:bodyPr/>
                    <a:lstStyle/>
                    <a:p>
                      <a:endParaRPr lang="en-ZA" sz="1400" dirty="0" smtClean="0"/>
                    </a:p>
                  </a:txBody>
                  <a:tcPr/>
                </a:tc>
                <a:tc>
                  <a:txBody>
                    <a:bodyPr/>
                    <a:lstStyle/>
                    <a:p>
                      <a:endParaRPr lang="en-ZA" sz="1400" dirty="0" smtClean="0"/>
                    </a:p>
                  </a:txBody>
                  <a:tcPr/>
                </a:tc>
              </a:tr>
              <a:tr h="6015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Network Planning</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smtClean="0"/>
                        <a:t>Total number of approved / revised Urban Network Plans (cumulative) </a:t>
                      </a:r>
                      <a:endParaRPr lang="en-ZA" sz="1200" kern="1200" dirty="0" smtClean="0">
                        <a:solidFill>
                          <a:schemeClr val="dk1"/>
                        </a:solidFill>
                        <a:latin typeface="+mn-lt"/>
                        <a:ea typeface="+mn-ea"/>
                        <a:cs typeface="+mn-cs"/>
                      </a:endParaRPr>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t>8</a:t>
                      </a:r>
                      <a:endParaRPr lang="en-ZA" sz="1200" kern="1200" baseline="0" dirty="0" smtClean="0">
                        <a:solidFill>
                          <a:schemeClr val="dk1"/>
                        </a:solidFill>
                        <a:latin typeface="+mn-lt"/>
                        <a:ea typeface="+mn-ea"/>
                        <a:cs typeface="+mn-cs"/>
                      </a:endParaRPr>
                    </a:p>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[includes all metros]</a:t>
                      </a:r>
                      <a:r>
                        <a:rPr lang="en-ZA" sz="1200" kern="1200" baseline="0" dirty="0" smtClean="0">
                          <a:solidFill>
                            <a:schemeClr val="dk1"/>
                          </a:solidFill>
                          <a:latin typeface="+mn-lt"/>
                          <a:ea typeface="+mn-ea"/>
                          <a:cs typeface="+mn-cs"/>
                        </a:rPr>
                        <a:t> </a:t>
                      </a:r>
                      <a:endParaRPr lang="en-ZA" sz="1200" kern="1200" dirty="0" smtClean="0">
                        <a:solidFill>
                          <a:schemeClr val="dk1"/>
                        </a:solidFill>
                        <a:latin typeface="+mn-lt"/>
                        <a:ea typeface="+mn-ea"/>
                        <a:cs typeface="+mn-cs"/>
                      </a:endParaRP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PM’s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dirty="0" smtClean="0"/>
                        <a:t>Collins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400" dirty="0" smtClean="0"/>
                    </a:p>
                  </a:txBody>
                  <a:tcPr/>
                </a:tc>
              </a:tr>
              <a:tr h="6015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Precinct Planning</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smtClean="0"/>
                        <a:t>Total number of approved Precinct  Plans (Urban Hubs)  (cumulative) </a:t>
                      </a:r>
                      <a:endParaRPr lang="en-ZA" sz="1200" kern="1200" dirty="0" smtClean="0">
                        <a:solidFill>
                          <a:schemeClr val="dk1"/>
                        </a:solidFill>
                        <a:latin typeface="+mn-lt"/>
                        <a:ea typeface="+mn-ea"/>
                        <a:cs typeface="+mn-cs"/>
                      </a:endParaRPr>
                    </a:p>
                  </a:txBody>
                  <a:tcPr/>
                </a:tc>
                <a:tc>
                  <a:txBody>
                    <a:bodyPr/>
                    <a:lstStyle/>
                    <a:p>
                      <a:pPr marL="0" algn="ctr" defTabSz="914400" rtl="0" eaLnBrk="1" fontAlgn="ctr" latinLnBrk="0" hangingPunct="1"/>
                      <a:r>
                        <a:rPr lang="en-ZA" sz="1200" kern="1200" dirty="0" smtClean="0"/>
                        <a:t>6-8</a:t>
                      </a:r>
                      <a:endParaRPr lang="en-ZA" sz="12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PM’s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dirty="0" smtClean="0"/>
                        <a:t>Collins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400" dirty="0" smtClean="0"/>
                    </a:p>
                  </a:txBody>
                  <a:tcPr/>
                </a:tc>
              </a:tr>
              <a:tr h="6015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Implementation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smtClean="0"/>
                        <a:t>No of approved projects in construction (as % of gazette) </a:t>
                      </a:r>
                      <a:endParaRPr lang="en-ZA" sz="1200" kern="1200" dirty="0" smtClean="0">
                        <a:solidFill>
                          <a:schemeClr val="dk1"/>
                        </a:solidFill>
                        <a:latin typeface="+mn-lt"/>
                        <a:ea typeface="+mn-ea"/>
                        <a:cs typeface="+mn-cs"/>
                      </a:endParaRPr>
                    </a:p>
                  </a:txBody>
                  <a:tcPr/>
                </a:tc>
                <a:tc>
                  <a:txBody>
                    <a:bodyPr/>
                    <a:lstStyle/>
                    <a:p>
                      <a:pPr marL="0" algn="ctr" defTabSz="914400" rtl="0" eaLnBrk="1" fontAlgn="ctr" latinLnBrk="0" hangingPunct="1"/>
                      <a:r>
                        <a:rPr lang="en-ZA" sz="1200" kern="1200" dirty="0" smtClean="0"/>
                        <a:t>120%</a:t>
                      </a:r>
                      <a:endParaRPr lang="en-ZA" sz="12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PM’s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dirty="0" smtClean="0"/>
                        <a:t>Lee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400" dirty="0" smtClean="0"/>
                    </a:p>
                  </a:txBody>
                  <a:tcPr/>
                </a:tc>
              </a:tr>
              <a:tr h="6015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Precinct Management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smtClean="0"/>
                        <a:t>Total number of Precincts  (Urban Hubs) operational</a:t>
                      </a:r>
                      <a:endParaRPr lang="en-ZA" sz="1200" kern="1200" dirty="0" smtClean="0">
                        <a:solidFill>
                          <a:schemeClr val="dk1"/>
                        </a:solidFill>
                        <a:latin typeface="+mn-lt"/>
                        <a:ea typeface="+mn-ea"/>
                        <a:cs typeface="+mn-cs"/>
                      </a:endParaRPr>
                    </a:p>
                  </a:txBody>
                  <a:tcPr/>
                </a:tc>
                <a:tc>
                  <a:txBody>
                    <a:bodyPr/>
                    <a:lstStyle/>
                    <a:p>
                      <a:pPr marL="0" algn="ctr" defTabSz="914400" rtl="0" eaLnBrk="1" fontAlgn="ctr" latinLnBrk="0" hangingPunct="1"/>
                      <a:r>
                        <a:rPr lang="en-ZA" sz="1200" kern="1200" dirty="0"/>
                        <a:t>1</a:t>
                      </a:r>
                      <a:endParaRPr lang="en-ZA" sz="12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DC</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dirty="0" err="1" smtClean="0"/>
                        <a:t>DvN</a:t>
                      </a:r>
                      <a:endParaRPr lang="en-ZA"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400" dirty="0" smtClean="0"/>
                    </a:p>
                  </a:txBody>
                  <a:tcPr/>
                </a:tc>
              </a:tr>
              <a:tr h="428105">
                <a:tc>
                  <a:txBody>
                    <a:bodyPr/>
                    <a:lstStyle/>
                    <a:p>
                      <a:r>
                        <a:rPr lang="en-ZA" sz="1200" dirty="0" smtClean="0"/>
                        <a:t>Stakeholder Partnerships</a:t>
                      </a:r>
                      <a:endParaRPr lang="en-ZA"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smtClean="0"/>
                        <a:t>Total number of Partnerships concluded</a:t>
                      </a:r>
                      <a:endParaRPr lang="en-ZA" sz="1200" kern="1200" dirty="0" smtClean="0">
                        <a:solidFill>
                          <a:schemeClr val="dk1"/>
                        </a:solidFill>
                        <a:latin typeface="+mn-lt"/>
                        <a:ea typeface="+mn-ea"/>
                        <a:cs typeface="+mn-cs"/>
                      </a:endParaRPr>
                    </a:p>
                  </a:txBody>
                  <a:tcPr/>
                </a:tc>
                <a:tc>
                  <a:txBody>
                    <a:bodyPr/>
                    <a:lstStyle/>
                    <a:p>
                      <a:pPr marL="0" algn="ctr" defTabSz="914400" rtl="0" eaLnBrk="1" fontAlgn="ctr" latinLnBrk="0" hangingPunct="1"/>
                      <a:r>
                        <a:rPr lang="en-ZA" sz="1200" kern="1200" dirty="0"/>
                        <a:t>3</a:t>
                      </a:r>
                      <a:endParaRPr lang="en-ZA" sz="1200" kern="1200" dirty="0">
                        <a:solidFill>
                          <a:schemeClr val="dk1"/>
                        </a:solidFill>
                        <a:latin typeface="+mn-lt"/>
                        <a:ea typeface="+mn-ea"/>
                        <a:cs typeface="+mn-cs"/>
                      </a:endParaRPr>
                    </a:p>
                  </a:txBody>
                  <a:tcPr marL="9525" marR="9525" marT="9525" marB="0" anchor="ctr"/>
                </a:tc>
                <a:tc>
                  <a:txBody>
                    <a:bodyPr/>
                    <a:lstStyle/>
                    <a:p>
                      <a:r>
                        <a:rPr lang="en-ZA" sz="1200" dirty="0" smtClean="0"/>
                        <a:t>DC</a:t>
                      </a:r>
                    </a:p>
                  </a:txBody>
                  <a:tcPr/>
                </a:tc>
                <a:tc>
                  <a:txBody>
                    <a:bodyPr/>
                    <a:lstStyle/>
                    <a:p>
                      <a:pPr algn="ctr"/>
                      <a:r>
                        <a:rPr lang="en-ZA" sz="1200" dirty="0" err="1" smtClean="0"/>
                        <a:t>DvN</a:t>
                      </a:r>
                      <a:endParaRPr lang="en-ZA" sz="1200" dirty="0" smtClean="0"/>
                    </a:p>
                  </a:txBody>
                  <a:tcPr/>
                </a:tc>
                <a:tc>
                  <a:txBody>
                    <a:bodyPr/>
                    <a:lstStyle/>
                    <a:p>
                      <a:endParaRPr lang="en-ZA" sz="1400" dirty="0" smtClean="0"/>
                    </a:p>
                  </a:txBody>
                  <a:tcPr/>
                </a:tc>
                <a:tc>
                  <a:txBody>
                    <a:bodyPr/>
                    <a:lstStyle/>
                    <a:p>
                      <a:endParaRPr lang="en-ZA" sz="1400" dirty="0" smtClean="0"/>
                    </a:p>
                  </a:txBody>
                  <a:tcPr/>
                </a:tc>
              </a:tr>
              <a:tr h="2854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Securing Leverage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smtClean="0"/>
                        <a:t>Financial Leverage</a:t>
                      </a:r>
                      <a:endParaRPr lang="en-ZA" sz="1200" kern="1200" dirty="0" smtClean="0">
                        <a:solidFill>
                          <a:schemeClr val="dk1"/>
                        </a:solidFill>
                        <a:latin typeface="+mn-lt"/>
                        <a:ea typeface="+mn-ea"/>
                        <a:cs typeface="+mn-cs"/>
                      </a:endParaRPr>
                    </a:p>
                  </a:txBody>
                  <a:tcPr/>
                </a:tc>
                <a:tc>
                  <a:txBody>
                    <a:bodyPr/>
                    <a:lstStyle/>
                    <a:p>
                      <a:pPr marL="0" algn="ctr" defTabSz="914400" rtl="0" eaLnBrk="1" fontAlgn="ctr" latinLnBrk="0" hangingPunct="1"/>
                      <a:r>
                        <a:rPr lang="en-ZA" sz="1200" kern="1200" dirty="0"/>
                        <a:t>1:1.2</a:t>
                      </a:r>
                      <a:endParaRPr lang="en-ZA" sz="1200" kern="1200" dirty="0">
                        <a:solidFill>
                          <a:schemeClr val="dk1"/>
                        </a:solidFill>
                        <a:latin typeface="+mn-lt"/>
                        <a:ea typeface="+mn-ea"/>
                        <a:cs typeface="+mn-cs"/>
                      </a:endParaRPr>
                    </a:p>
                  </a:txBody>
                  <a:tcPr marL="9525" marR="9525" marT="9525" marB="0" anchor="ctr"/>
                </a:tc>
                <a:tc>
                  <a:txBody>
                    <a:bodyPr/>
                    <a:lstStyle/>
                    <a:p>
                      <a:r>
                        <a:rPr lang="en-ZA" sz="1200" dirty="0" smtClean="0"/>
                        <a:t>DC</a:t>
                      </a:r>
                      <a:endParaRPr lang="en-ZA" sz="1200" dirty="0"/>
                    </a:p>
                  </a:txBody>
                  <a:tcPr/>
                </a:tc>
                <a:tc>
                  <a:txBody>
                    <a:bodyPr/>
                    <a:lstStyle/>
                    <a:p>
                      <a:pPr algn="ctr"/>
                      <a:r>
                        <a:rPr lang="en-ZA" sz="1200" dirty="0" err="1" smtClean="0"/>
                        <a:t>DvN</a:t>
                      </a:r>
                      <a:endParaRPr lang="en-ZA" sz="1200" dirty="0"/>
                    </a:p>
                  </a:txBody>
                  <a:tcPr/>
                </a:tc>
                <a:tc>
                  <a:txBody>
                    <a:bodyPr/>
                    <a:lstStyle/>
                    <a:p>
                      <a:endParaRPr lang="en-ZA" sz="1400" dirty="0"/>
                    </a:p>
                  </a:txBody>
                  <a:tcPr/>
                </a:tc>
                <a:tc>
                  <a:txBody>
                    <a:bodyPr/>
                    <a:lstStyle/>
                    <a:p>
                      <a:endParaRPr lang="en-ZA" sz="1400" dirty="0"/>
                    </a:p>
                  </a:txBody>
                  <a:tcPr/>
                </a:tc>
              </a:tr>
              <a:tr h="5993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Rural Handover</a:t>
                      </a:r>
                    </a:p>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Project</a:t>
                      </a:r>
                      <a:r>
                        <a:rPr lang="en-ZA" sz="1200" kern="1200" baseline="0" dirty="0" smtClean="0">
                          <a:solidFill>
                            <a:schemeClr val="dk1"/>
                          </a:solidFill>
                          <a:latin typeface="+mn-lt"/>
                          <a:ea typeface="+mn-ea"/>
                          <a:cs typeface="+mn-cs"/>
                        </a:rPr>
                        <a:t> implementation</a:t>
                      </a:r>
                    </a:p>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baseline="0" dirty="0" smtClean="0">
                          <a:solidFill>
                            <a:schemeClr val="dk1"/>
                          </a:solidFill>
                          <a:latin typeface="+mn-lt"/>
                          <a:ea typeface="+mn-ea"/>
                          <a:cs typeface="+mn-cs"/>
                        </a:rPr>
                        <a:t>Monitoring</a:t>
                      </a:r>
                    </a:p>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baseline="0" dirty="0" smtClean="0">
                          <a:solidFill>
                            <a:schemeClr val="dk1"/>
                          </a:solidFill>
                          <a:latin typeface="+mn-lt"/>
                          <a:ea typeface="+mn-ea"/>
                          <a:cs typeface="+mn-cs"/>
                        </a:rPr>
                        <a:t>Close outs</a:t>
                      </a:r>
                      <a:endParaRPr lang="en-ZA" sz="1200" kern="1200" dirty="0" smtClean="0">
                        <a:solidFill>
                          <a:schemeClr val="dk1"/>
                        </a:solidFill>
                        <a:latin typeface="+mn-lt"/>
                        <a:ea typeface="+mn-ea"/>
                        <a:cs typeface="+mn-cs"/>
                      </a:endParaRPr>
                    </a:p>
                  </a:txBody>
                  <a:tcPr/>
                </a:tc>
                <a:tc>
                  <a:txBody>
                    <a:bodyPr/>
                    <a:lstStyle/>
                    <a:p>
                      <a:pPr marL="0" algn="ctr" defTabSz="914400" rtl="0" eaLnBrk="1" fontAlgn="ctr" latinLnBrk="0" hangingPunct="1"/>
                      <a:r>
                        <a:rPr lang="en-ZA" sz="1200" kern="1200" dirty="0" smtClean="0">
                          <a:solidFill>
                            <a:schemeClr val="dk1"/>
                          </a:solidFill>
                          <a:latin typeface="+mn-lt"/>
                          <a:ea typeface="+mn-ea"/>
                          <a:cs typeface="+mn-cs"/>
                        </a:rPr>
                        <a:t>TBD</a:t>
                      </a:r>
                      <a:endParaRPr lang="en-ZA" sz="1200" kern="1200" dirty="0">
                        <a:solidFill>
                          <a:schemeClr val="dk1"/>
                        </a:solidFill>
                        <a:latin typeface="+mn-lt"/>
                        <a:ea typeface="+mn-ea"/>
                        <a:cs typeface="+mn-cs"/>
                      </a:endParaRPr>
                    </a:p>
                  </a:txBody>
                  <a:tcPr marL="9525" marR="9525" marT="9525" marB="0" anchor="ctr"/>
                </a:tc>
                <a:tc>
                  <a:txBody>
                    <a:bodyPr/>
                    <a:lstStyle/>
                    <a:p>
                      <a:endParaRPr lang="en-ZA" sz="1200" dirty="0" smtClean="0"/>
                    </a:p>
                    <a:p>
                      <a:r>
                        <a:rPr lang="en-ZA" sz="1200" dirty="0" smtClean="0"/>
                        <a:t>SM</a:t>
                      </a:r>
                      <a:endParaRPr lang="en-ZA" sz="1200" dirty="0"/>
                    </a:p>
                  </a:txBody>
                  <a:tcPr/>
                </a:tc>
                <a:tc>
                  <a:txBody>
                    <a:bodyPr/>
                    <a:lstStyle/>
                    <a:p>
                      <a:pPr algn="ctr"/>
                      <a:endParaRPr lang="en-ZA" sz="1200" dirty="0" smtClean="0"/>
                    </a:p>
                    <a:p>
                      <a:pPr algn="ctr"/>
                      <a:r>
                        <a:rPr lang="en-ZA" sz="1200" dirty="0" smtClean="0"/>
                        <a:t>?</a:t>
                      </a:r>
                      <a:endParaRPr lang="en-ZA" sz="1200" dirty="0"/>
                    </a:p>
                  </a:txBody>
                  <a:tcPr/>
                </a:tc>
                <a:tc>
                  <a:txBody>
                    <a:bodyPr/>
                    <a:lstStyle/>
                    <a:p>
                      <a:endParaRPr lang="en-ZA" sz="1400" dirty="0"/>
                    </a:p>
                  </a:txBody>
                  <a:tcPr/>
                </a:tc>
                <a:tc>
                  <a:txBody>
                    <a:bodyPr/>
                    <a:lstStyle/>
                    <a:p>
                      <a:endParaRPr lang="en-ZA" sz="1400" dirty="0"/>
                    </a:p>
                  </a:txBody>
                  <a:tcPr/>
                </a:tc>
              </a:tr>
              <a:tr h="5993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Support DRDLR in</a:t>
                      </a:r>
                      <a:r>
                        <a:rPr lang="en-ZA" sz="1200" kern="1200" baseline="0" dirty="0" smtClean="0">
                          <a:solidFill>
                            <a:schemeClr val="dk1"/>
                          </a:solidFill>
                          <a:latin typeface="+mn-lt"/>
                          <a:ea typeface="+mn-ea"/>
                          <a:cs typeface="+mn-cs"/>
                        </a:rPr>
                        <a:t> handover (project information, NDPG Operations Guide / MIS)</a:t>
                      </a:r>
                      <a:endParaRPr lang="en-ZA" sz="1200" kern="1200" dirty="0" smtClean="0">
                        <a:solidFill>
                          <a:schemeClr val="dk1"/>
                        </a:solidFill>
                        <a:latin typeface="+mn-lt"/>
                        <a:ea typeface="+mn-ea"/>
                        <a:cs typeface="+mn-cs"/>
                      </a:endParaRPr>
                    </a:p>
                  </a:txBody>
                  <a:tcPr/>
                </a:tc>
                <a:tc>
                  <a:txBody>
                    <a:bodyPr/>
                    <a:lstStyle/>
                    <a:p>
                      <a:pPr marL="0" algn="ctr" defTabSz="914400" rtl="0" eaLnBrk="1" fontAlgn="ctr" latinLnBrk="0" hangingPunct="1"/>
                      <a:r>
                        <a:rPr lang="en-ZA" sz="1200" kern="1200" dirty="0" smtClean="0">
                          <a:solidFill>
                            <a:schemeClr val="dk1"/>
                          </a:solidFill>
                          <a:latin typeface="+mn-lt"/>
                          <a:ea typeface="+mn-ea"/>
                          <a:cs typeface="+mn-cs"/>
                        </a:rPr>
                        <a:t>TBD</a:t>
                      </a:r>
                      <a:endParaRPr lang="en-ZA" sz="1200" kern="1200" dirty="0">
                        <a:solidFill>
                          <a:schemeClr val="dk1"/>
                        </a:solidFill>
                        <a:latin typeface="+mn-lt"/>
                        <a:ea typeface="+mn-ea"/>
                        <a:cs typeface="+mn-cs"/>
                      </a:endParaRPr>
                    </a:p>
                  </a:txBody>
                  <a:tcPr marL="9525" marR="9525" marT="9525" marB="0" anchor="ctr"/>
                </a:tc>
                <a:tc>
                  <a:txBody>
                    <a:bodyPr/>
                    <a:lstStyle/>
                    <a:p>
                      <a:endParaRPr lang="en-ZA" sz="1200" dirty="0" smtClean="0"/>
                    </a:p>
                    <a:p>
                      <a:r>
                        <a:rPr lang="en-ZA" sz="1200" dirty="0" smtClean="0"/>
                        <a:t>SM</a:t>
                      </a:r>
                      <a:endParaRPr lang="en-ZA" sz="1200" dirty="0"/>
                    </a:p>
                  </a:txBody>
                  <a:tcPr/>
                </a:tc>
                <a:tc>
                  <a:txBody>
                    <a:bodyPr/>
                    <a:lstStyle/>
                    <a:p>
                      <a:pPr algn="ctr"/>
                      <a:endParaRPr lang="en-ZA" sz="1200" dirty="0" smtClean="0"/>
                    </a:p>
                    <a:p>
                      <a:pPr algn="ctr"/>
                      <a:r>
                        <a:rPr lang="en-ZA" sz="1200" dirty="0" smtClean="0"/>
                        <a:t>?</a:t>
                      </a:r>
                    </a:p>
                  </a:txBody>
                  <a:tcPr/>
                </a:tc>
                <a:tc>
                  <a:txBody>
                    <a:bodyPr/>
                    <a:lstStyle/>
                    <a:p>
                      <a:endParaRPr lang="en-ZA" sz="1400" dirty="0"/>
                    </a:p>
                  </a:txBody>
                  <a:tcPr/>
                </a:tc>
                <a:tc>
                  <a:txBody>
                    <a:bodyPr/>
                    <a:lstStyle/>
                    <a:p>
                      <a:endParaRPr lang="en-ZA" sz="1400" dirty="0"/>
                    </a:p>
                  </a:txBody>
                  <a:tcPr/>
                </a:tc>
              </a:tr>
              <a:tr h="2854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Establish</a:t>
                      </a:r>
                      <a:r>
                        <a:rPr lang="en-ZA" sz="1200" kern="1200" baseline="0" dirty="0" smtClean="0">
                          <a:solidFill>
                            <a:schemeClr val="dk1"/>
                          </a:solidFill>
                          <a:latin typeface="+mn-lt"/>
                          <a:ea typeface="+mn-ea"/>
                          <a:cs typeface="+mn-cs"/>
                        </a:rPr>
                        <a:t> Rural NDPG Grant</a:t>
                      </a:r>
                      <a:endParaRPr lang="en-ZA" sz="1200" kern="1200" dirty="0" smtClean="0">
                        <a:solidFill>
                          <a:schemeClr val="dk1"/>
                        </a:solidFill>
                        <a:latin typeface="+mn-lt"/>
                        <a:ea typeface="+mn-ea"/>
                        <a:cs typeface="+mn-cs"/>
                      </a:endParaRPr>
                    </a:p>
                  </a:txBody>
                  <a:tcPr/>
                </a:tc>
                <a:tc>
                  <a:txBody>
                    <a:bodyPr/>
                    <a:lstStyle/>
                    <a:p>
                      <a:pPr marL="0" algn="ctr" defTabSz="914400" rtl="0" eaLnBrk="1" fontAlgn="ctr" latinLnBrk="0" hangingPunct="1"/>
                      <a:endParaRPr lang="en-ZA" sz="1200" kern="1200" dirty="0">
                        <a:solidFill>
                          <a:schemeClr val="dk1"/>
                        </a:solidFill>
                        <a:latin typeface="+mn-lt"/>
                        <a:ea typeface="+mn-ea"/>
                        <a:cs typeface="+mn-cs"/>
                      </a:endParaRPr>
                    </a:p>
                  </a:txBody>
                  <a:tcPr marL="9525" marR="9525" marT="9525" marB="0" anchor="ctr"/>
                </a:tc>
                <a:tc>
                  <a:txBody>
                    <a:bodyPr/>
                    <a:lstStyle/>
                    <a:p>
                      <a:r>
                        <a:rPr lang="en-ZA" sz="1200" dirty="0" smtClean="0"/>
                        <a:t>DC</a:t>
                      </a:r>
                      <a:endParaRPr lang="en-ZA" sz="1200" dirty="0"/>
                    </a:p>
                  </a:txBody>
                  <a:tcPr/>
                </a:tc>
                <a:tc>
                  <a:txBody>
                    <a:bodyPr/>
                    <a:lstStyle/>
                    <a:p>
                      <a:pPr algn="ctr"/>
                      <a:r>
                        <a:rPr lang="en-ZA" sz="1200" dirty="0" err="1" smtClean="0"/>
                        <a:t>DvN</a:t>
                      </a:r>
                      <a:endParaRPr lang="en-ZA" sz="1200" dirty="0"/>
                    </a:p>
                  </a:txBody>
                  <a:tcPr/>
                </a:tc>
                <a:tc>
                  <a:txBody>
                    <a:bodyPr/>
                    <a:lstStyle/>
                    <a:p>
                      <a:endParaRPr lang="en-ZA" sz="1400" dirty="0"/>
                    </a:p>
                  </a:txBody>
                  <a:tcPr/>
                </a:tc>
                <a:tc>
                  <a:txBody>
                    <a:bodyPr/>
                    <a:lstStyle/>
                    <a:p>
                      <a:endParaRPr lang="en-ZA" sz="1400" dirty="0"/>
                    </a:p>
                  </a:txBody>
                  <a:tcPr/>
                </a:tc>
              </a:tr>
            </a:tbl>
          </a:graphicData>
        </a:graphic>
      </p:graphicFrame>
      <p:sp>
        <p:nvSpPr>
          <p:cNvPr id="7" name="Down Arrow Callout 6"/>
          <p:cNvSpPr/>
          <p:nvPr/>
        </p:nvSpPr>
        <p:spPr>
          <a:xfrm>
            <a:off x="6660232" y="260648"/>
            <a:ext cx="1728192" cy="432048"/>
          </a:xfrm>
          <a:prstGeom prst="downArrow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ZA" sz="1800" dirty="0" smtClean="0"/>
              <a:t>Director</a:t>
            </a:r>
            <a:endParaRPr lang="en-ZA" sz="1800" dirty="0"/>
          </a:p>
        </p:txBody>
      </p:sp>
    </p:spTree>
    <p:extLst>
      <p:ext uri="{BB962C8B-B14F-4D97-AF65-F5344CB8AC3E}">
        <p14:creationId xmlns:p14="http://schemas.microsoft.com/office/powerpoint/2010/main" val="5608367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BBE5E8-BBF3-403D-93A2-EA6A1428E23F}" type="slidenum">
              <a:rPr lang="en-ZA" smtClean="0">
                <a:solidFill>
                  <a:prstClr val="black">
                    <a:tint val="75000"/>
                  </a:prstClr>
                </a:solidFill>
              </a:rPr>
              <a:pPr/>
              <a:t>29</a:t>
            </a:fld>
            <a:endParaRPr lang="en-ZA">
              <a:solidFill>
                <a:prstClr val="black">
                  <a:tint val="75000"/>
                </a:prst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385928806"/>
              </p:ext>
            </p:extLst>
          </p:nvPr>
        </p:nvGraphicFramePr>
        <p:xfrm>
          <a:off x="179512" y="692696"/>
          <a:ext cx="8784976" cy="5823467"/>
        </p:xfrm>
        <a:graphic>
          <a:graphicData uri="http://schemas.openxmlformats.org/drawingml/2006/table">
            <a:tbl>
              <a:tblPr firstRow="1" bandRow="1">
                <a:tableStyleId>{5C22544A-7EE6-4342-B048-85BDC9FD1C3A}</a:tableStyleId>
              </a:tblPr>
              <a:tblGrid>
                <a:gridCol w="1944216"/>
                <a:gridCol w="4392488"/>
                <a:gridCol w="576064"/>
                <a:gridCol w="648072"/>
                <a:gridCol w="496651"/>
                <a:gridCol w="727485"/>
              </a:tblGrid>
              <a:tr h="3968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cap="all" dirty="0" smtClean="0"/>
                        <a:t>KPA / SUPPORT ACTIVITIES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cap="all" dirty="0" smtClean="0"/>
                        <a:t>KPI’s (not extensive)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R</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A</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C</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I</a:t>
                      </a:r>
                    </a:p>
                  </a:txBody>
                  <a:tcPr/>
                </a:tc>
              </a:tr>
              <a:tr h="1349188">
                <a:tc>
                  <a:txBody>
                    <a:bodyPr/>
                    <a:lstStyle/>
                    <a:p>
                      <a:r>
                        <a:rPr lang="en-ZA" sz="1200" dirty="0" smtClean="0"/>
                        <a:t>Grant Financial Management</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TA Payment Schedules and year end transfers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Year end TA financial management processes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CG Payment Schedules and year end transfers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Year end CG financial management processes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TA</a:t>
                      </a:r>
                      <a:r>
                        <a:rPr lang="en-ZA" sz="1200" kern="1200" baseline="0" dirty="0" smtClean="0">
                          <a:solidFill>
                            <a:schemeClr val="dk1"/>
                          </a:solidFill>
                          <a:latin typeface="+mn-lt"/>
                          <a:ea typeface="+mn-ea"/>
                          <a:cs typeface="+mn-cs"/>
                        </a:rPr>
                        <a:t> and CG payment requests management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Budget submission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Evaluation</a:t>
                      </a:r>
                      <a:r>
                        <a:rPr lang="en-ZA" sz="1200" kern="1200" baseline="0" dirty="0" smtClean="0">
                          <a:solidFill>
                            <a:schemeClr val="dk1"/>
                          </a:solidFill>
                          <a:latin typeface="+mn-lt"/>
                          <a:ea typeface="+mn-ea"/>
                          <a:cs typeface="+mn-cs"/>
                        </a:rPr>
                        <a:t> and r</a:t>
                      </a:r>
                      <a:r>
                        <a:rPr lang="en-ZA" sz="1200" kern="1200" dirty="0" smtClean="0">
                          <a:solidFill>
                            <a:schemeClr val="dk1"/>
                          </a:solidFill>
                          <a:latin typeface="+mn-lt"/>
                          <a:ea typeface="+mn-ea"/>
                          <a:cs typeface="+mn-cs"/>
                        </a:rPr>
                        <a:t>eporting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TA Audit</a:t>
                      </a:r>
                    </a:p>
                  </a:txBody>
                  <a:tcPr/>
                </a:tc>
                <a:tc>
                  <a:txBody>
                    <a:bodyPr/>
                    <a:lstStyle/>
                    <a:p>
                      <a:r>
                        <a:rPr lang="en-ZA" sz="1200" dirty="0" smtClean="0"/>
                        <a:t>MM</a:t>
                      </a:r>
                    </a:p>
                  </a:txBody>
                  <a:tcPr/>
                </a:tc>
                <a:tc>
                  <a:txBody>
                    <a:bodyPr/>
                    <a:lstStyle/>
                    <a:p>
                      <a:pPr algn="ctr"/>
                      <a:r>
                        <a:rPr lang="en-ZA" sz="1000" dirty="0" smtClean="0"/>
                        <a:t>SP</a:t>
                      </a:r>
                    </a:p>
                  </a:txBody>
                  <a:tcPr/>
                </a:tc>
                <a:tc>
                  <a:txBody>
                    <a:bodyPr/>
                    <a:lstStyle/>
                    <a:p>
                      <a:endParaRPr lang="en-ZA" sz="1200" dirty="0" smtClean="0"/>
                    </a:p>
                  </a:txBody>
                  <a:tcPr/>
                </a:tc>
                <a:tc>
                  <a:txBody>
                    <a:bodyPr/>
                    <a:lstStyle/>
                    <a:p>
                      <a:endParaRPr lang="en-ZA" sz="1200" dirty="0" smtClean="0"/>
                    </a:p>
                  </a:txBody>
                  <a:tcPr/>
                </a:tc>
              </a:tr>
              <a:tr h="1141944">
                <a:tc>
                  <a:txBody>
                    <a:bodyPr/>
                    <a:lstStyle/>
                    <a:p>
                      <a:r>
                        <a:rPr lang="en-ZA" sz="1200" dirty="0" smtClean="0"/>
                        <a:t>Project Finance </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CG Benchmarking Assessment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Adjusted gazette cash flows with spend monitoring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Approved pipeline PPs cash flows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Additional pipeline PPs to be identified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Project close out monitoring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Monthly web reporting monitoring </a:t>
                      </a:r>
                    </a:p>
                  </a:txBody>
                  <a:tcPr/>
                </a:tc>
                <a:tc>
                  <a:txBody>
                    <a:bodyPr/>
                    <a:lstStyle/>
                    <a:p>
                      <a:r>
                        <a:rPr lang="en-ZA" sz="1200" dirty="0" smtClean="0"/>
                        <a:t>PM’s</a:t>
                      </a:r>
                    </a:p>
                  </a:txBody>
                  <a:tcPr/>
                </a:tc>
                <a:tc>
                  <a:txBody>
                    <a:bodyPr/>
                    <a:lstStyle/>
                    <a:p>
                      <a:pPr algn="ctr"/>
                      <a:r>
                        <a:rPr lang="en-ZA" sz="1000" dirty="0" smtClean="0"/>
                        <a:t>Lee</a:t>
                      </a:r>
                    </a:p>
                  </a:txBody>
                  <a:tcPr/>
                </a:tc>
                <a:tc>
                  <a:txBody>
                    <a:bodyPr/>
                    <a:lstStyle/>
                    <a:p>
                      <a:endParaRPr lang="en-ZA" sz="1200" dirty="0" smtClean="0"/>
                    </a:p>
                  </a:txBody>
                  <a:tcPr/>
                </a:tc>
                <a:tc>
                  <a:txBody>
                    <a:bodyPr/>
                    <a:lstStyle/>
                    <a:p>
                      <a:endParaRPr lang="en-ZA" sz="1200" dirty="0" smtClean="0"/>
                    </a:p>
                  </a:txBody>
                  <a:tcPr/>
                </a:tc>
              </a:tr>
              <a:tr h="311236">
                <a:tc>
                  <a:txBody>
                    <a:bodyPr/>
                    <a:lstStyle/>
                    <a:p>
                      <a:r>
                        <a:rPr lang="en-ZA" sz="1200" dirty="0" smtClean="0"/>
                        <a:t>Planning Finance</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TA Benchmarking</a:t>
                      </a:r>
                      <a:r>
                        <a:rPr lang="en-ZA" sz="1200" kern="1200" baseline="0" dirty="0" smtClean="0">
                          <a:solidFill>
                            <a:schemeClr val="dk1"/>
                          </a:solidFill>
                          <a:latin typeface="+mn-lt"/>
                          <a:ea typeface="+mn-ea"/>
                          <a:cs typeface="+mn-cs"/>
                        </a:rPr>
                        <a:t>  Assessment </a:t>
                      </a:r>
                    </a:p>
                  </a:txBody>
                  <a:tcPr/>
                </a:tc>
                <a:tc>
                  <a:txBody>
                    <a:bodyPr/>
                    <a:lstStyle/>
                    <a:p>
                      <a:r>
                        <a:rPr lang="en-ZA" sz="1200" dirty="0" smtClean="0"/>
                        <a:t>PM’s</a:t>
                      </a:r>
                    </a:p>
                  </a:txBody>
                  <a:tcPr/>
                </a:tc>
                <a:tc>
                  <a:txBody>
                    <a:bodyPr/>
                    <a:lstStyle/>
                    <a:p>
                      <a:pPr algn="ctr"/>
                      <a:r>
                        <a:rPr lang="en-ZA" sz="1000" dirty="0" smtClean="0"/>
                        <a:t>Collins</a:t>
                      </a:r>
                    </a:p>
                  </a:txBody>
                  <a:tcPr/>
                </a:tc>
                <a:tc>
                  <a:txBody>
                    <a:bodyPr/>
                    <a:lstStyle/>
                    <a:p>
                      <a:endParaRPr lang="en-ZA" sz="1200" dirty="0" smtClean="0"/>
                    </a:p>
                  </a:txBody>
                  <a:tcPr/>
                </a:tc>
                <a:tc>
                  <a:txBody>
                    <a:bodyPr/>
                    <a:lstStyle/>
                    <a:p>
                      <a:endParaRPr lang="en-ZA" sz="1200" dirty="0" smtClean="0"/>
                    </a:p>
                  </a:txBody>
                  <a:tcPr/>
                </a:tc>
              </a:tr>
              <a:tr h="293243">
                <a:tc>
                  <a:txBody>
                    <a:bodyPr/>
                    <a:lstStyle/>
                    <a:p>
                      <a:r>
                        <a:rPr lang="en-ZA" sz="1200" dirty="0" smtClean="0"/>
                        <a:t>Toolkits &amp; Research</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Urban Networks Support Guide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DC</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000" dirty="0" err="1" smtClean="0"/>
                        <a:t>DvN</a:t>
                      </a:r>
                      <a:endParaRPr lang="en-ZA"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EN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r>
              <a:tr h="7142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Strategy,</a:t>
                      </a:r>
                      <a:r>
                        <a:rPr lang="en-ZA" sz="1200" baseline="0" dirty="0" smtClean="0"/>
                        <a:t> </a:t>
                      </a:r>
                      <a:r>
                        <a:rPr lang="en-ZA" sz="1200" dirty="0" smtClean="0"/>
                        <a:t>Knowledge Management</a:t>
                      </a:r>
                      <a:r>
                        <a:rPr lang="en-ZA" sz="1200" baseline="0" dirty="0" smtClean="0"/>
                        <a:t> &amp; </a:t>
                      </a:r>
                      <a:r>
                        <a:rPr lang="en-ZA" sz="1200" dirty="0" smtClean="0"/>
                        <a:t>Communication</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Strategic Planning &amp; Business Planning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NDP Case Studies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NDP Website Updates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NDP Stakeholder Strategy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DC</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000" dirty="0" err="1" smtClean="0"/>
                        <a:t>DvN</a:t>
                      </a:r>
                      <a:endParaRPr lang="en-ZA"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r>
              <a:tr h="5555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Business Process &amp; Systems</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HR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Business Processes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MIS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SP</a:t>
                      </a:r>
                    </a:p>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MM</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000" dirty="0" err="1" smtClean="0"/>
                        <a:t>DvN</a:t>
                      </a:r>
                      <a:endParaRPr lang="en-ZA" sz="10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ZA" sz="1000" dirty="0" smtClean="0"/>
                        <a:t>Suzette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r>
              <a:tr h="5555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Grant</a:t>
                      </a:r>
                      <a:r>
                        <a:rPr lang="en-ZA" sz="1200" baseline="0" dirty="0" smtClean="0"/>
                        <a:t> Agreement Management</a:t>
                      </a:r>
                      <a:endParaRPr lang="en-ZA" sz="1200" dirty="0" smtClean="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Funding agreement / MOA management and coordination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ZA" sz="12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PA</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000" dirty="0" smtClean="0"/>
                        <a:t>PM</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r>
            </a:tbl>
          </a:graphicData>
        </a:graphic>
      </p:graphicFrame>
      <p:sp>
        <p:nvSpPr>
          <p:cNvPr id="5" name="Down Arrow Callout 4"/>
          <p:cNvSpPr/>
          <p:nvPr/>
        </p:nvSpPr>
        <p:spPr>
          <a:xfrm>
            <a:off x="6660232" y="260648"/>
            <a:ext cx="1728192" cy="432048"/>
          </a:xfrm>
          <a:prstGeom prst="downArrow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ZA" sz="1800" dirty="0" smtClean="0"/>
              <a:t>Director</a:t>
            </a:r>
            <a:endParaRPr lang="en-ZA" sz="1800" dirty="0"/>
          </a:p>
        </p:txBody>
      </p:sp>
    </p:spTree>
    <p:extLst>
      <p:ext uri="{BB962C8B-B14F-4D97-AF65-F5344CB8AC3E}">
        <p14:creationId xmlns:p14="http://schemas.microsoft.com/office/powerpoint/2010/main" val="2034728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Session I: Welcome &amp; Purpose</a:t>
            </a:r>
            <a:endParaRPr lang="en-ZA" dirty="0"/>
          </a:p>
        </p:txBody>
      </p:sp>
      <p:sp>
        <p:nvSpPr>
          <p:cNvPr id="3" name="Content Placeholder 2"/>
          <p:cNvSpPr>
            <a:spLocks noGrp="1"/>
          </p:cNvSpPr>
          <p:nvPr>
            <p:ph idx="1"/>
          </p:nvPr>
        </p:nvSpPr>
        <p:spPr/>
        <p:txBody>
          <a:bodyPr/>
          <a:lstStyle/>
          <a:p>
            <a:r>
              <a:rPr lang="en-ZA" dirty="0" smtClean="0"/>
              <a:t>The </a:t>
            </a:r>
            <a:r>
              <a:rPr lang="en-ZA" dirty="0"/>
              <a:t>session is still a </a:t>
            </a:r>
            <a:r>
              <a:rPr lang="en-ZA" dirty="0" smtClean="0"/>
              <a:t>strategic planning session and not  a project </a:t>
            </a:r>
            <a:r>
              <a:rPr lang="en-ZA" dirty="0"/>
              <a:t>nor operational </a:t>
            </a:r>
            <a:r>
              <a:rPr lang="en-ZA" dirty="0" smtClean="0"/>
              <a:t>meetings (the aim is not be repeat the purpose of existing meetings)</a:t>
            </a:r>
            <a:endParaRPr lang="en-ZA" dirty="0"/>
          </a:p>
          <a:p>
            <a:r>
              <a:rPr lang="en-ZA" b="1" dirty="0" smtClean="0"/>
              <a:t>It </a:t>
            </a:r>
            <a:r>
              <a:rPr lang="en-ZA" b="1" dirty="0"/>
              <a:t>is </a:t>
            </a:r>
            <a:r>
              <a:rPr lang="en-ZA" b="1" dirty="0" smtClean="0"/>
              <a:t>a reflection back </a:t>
            </a:r>
            <a:r>
              <a:rPr lang="en-ZA" b="1" dirty="0"/>
              <a:t>on 2013/14 and </a:t>
            </a:r>
            <a:r>
              <a:rPr lang="en-ZA" b="1" dirty="0" smtClean="0"/>
              <a:t>view forward </a:t>
            </a:r>
            <a:r>
              <a:rPr lang="en-ZA" b="1" dirty="0"/>
              <a:t>to </a:t>
            </a:r>
            <a:r>
              <a:rPr lang="en-ZA" b="1" dirty="0" smtClean="0"/>
              <a:t>2014/15 using the alignment of Strategy and the KPI’s as the filtering instrument</a:t>
            </a:r>
            <a:endParaRPr lang="en-ZA" b="1" dirty="0"/>
          </a:p>
          <a:p>
            <a:r>
              <a:rPr lang="en-ZA" dirty="0" smtClean="0"/>
              <a:t>It </a:t>
            </a:r>
            <a:r>
              <a:rPr lang="en-ZA" dirty="0"/>
              <a:t>an opportunity </a:t>
            </a:r>
            <a:r>
              <a:rPr lang="en-ZA" dirty="0" smtClean="0"/>
              <a:t>to share lessons learnt, priorities for the future and to engage in debate </a:t>
            </a:r>
            <a:r>
              <a:rPr lang="en-ZA" dirty="0"/>
              <a:t>(on </a:t>
            </a:r>
            <a:r>
              <a:rPr lang="en-ZA" dirty="0" smtClean="0"/>
              <a:t>constructive ideas rather </a:t>
            </a:r>
            <a:r>
              <a:rPr lang="en-ZA" dirty="0"/>
              <a:t>than issues)</a:t>
            </a:r>
          </a:p>
          <a:p>
            <a:r>
              <a:rPr lang="en-ZA" dirty="0" smtClean="0"/>
              <a:t>You all have </a:t>
            </a:r>
            <a:r>
              <a:rPr lang="en-ZA" dirty="0"/>
              <a:t>the platform, there are no rules or </a:t>
            </a:r>
            <a:r>
              <a:rPr lang="en-ZA" dirty="0" smtClean="0"/>
              <a:t>expectations, but you </a:t>
            </a:r>
            <a:r>
              <a:rPr lang="en-ZA" dirty="0" err="1" smtClean="0"/>
              <a:t>neeed</a:t>
            </a:r>
            <a:r>
              <a:rPr lang="en-ZA" dirty="0" smtClean="0"/>
              <a:t> engage</a:t>
            </a:r>
            <a:endParaRPr lang="en-ZA" dirty="0"/>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3</a:t>
            </a:fld>
            <a:endParaRPr lang="en-ZA">
              <a:solidFill>
                <a:prstClr val="black">
                  <a:tint val="75000"/>
                </a:prstClr>
              </a:solidFill>
            </a:endParaRPr>
          </a:p>
        </p:txBody>
      </p:sp>
    </p:spTree>
    <p:extLst>
      <p:ext uri="{BB962C8B-B14F-4D97-AF65-F5344CB8AC3E}">
        <p14:creationId xmlns:p14="http://schemas.microsoft.com/office/powerpoint/2010/main" val="11413051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BBE5E8-BBF3-403D-93A2-EA6A1428E23F}" type="slidenum">
              <a:rPr lang="en-ZA" smtClean="0">
                <a:solidFill>
                  <a:prstClr val="black">
                    <a:tint val="75000"/>
                  </a:prstClr>
                </a:solidFill>
              </a:rPr>
              <a:pPr/>
              <a:t>30</a:t>
            </a:fld>
            <a:endParaRPr lang="en-ZA">
              <a:solidFill>
                <a:prstClr val="black">
                  <a:tint val="75000"/>
                </a:prst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301719994"/>
              </p:ext>
            </p:extLst>
          </p:nvPr>
        </p:nvGraphicFramePr>
        <p:xfrm>
          <a:off x="251520" y="611302"/>
          <a:ext cx="8784976" cy="6058058"/>
        </p:xfrm>
        <a:graphic>
          <a:graphicData uri="http://schemas.openxmlformats.org/drawingml/2006/table">
            <a:tbl>
              <a:tblPr firstRow="1" bandRow="1">
                <a:tableStyleId>{5C22544A-7EE6-4342-B048-85BDC9FD1C3A}</a:tableStyleId>
              </a:tblPr>
              <a:tblGrid>
                <a:gridCol w="1944216"/>
                <a:gridCol w="4392488"/>
                <a:gridCol w="576064"/>
                <a:gridCol w="648072"/>
                <a:gridCol w="496651"/>
                <a:gridCol w="727485"/>
              </a:tblGrid>
              <a:tr h="4385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cap="all" dirty="0" smtClean="0"/>
                        <a:t>KPA / SUPPORT ACTIVITIES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cap="all" dirty="0" smtClean="0"/>
                        <a:t>KPI’s (not extensive)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R</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A</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C</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I</a:t>
                      </a:r>
                    </a:p>
                  </a:txBody>
                  <a:tcPr/>
                </a:tc>
              </a:tr>
              <a:tr h="4385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Administration</a:t>
                      </a:r>
                      <a:r>
                        <a:rPr lang="en-ZA" sz="1200" baseline="0" dirty="0" smtClean="0"/>
                        <a:t> </a:t>
                      </a:r>
                      <a:r>
                        <a:rPr lang="en-ZA" sz="1200" dirty="0" smtClean="0"/>
                        <a:t>/  Internal operations</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Record, filing</a:t>
                      </a:r>
                      <a:r>
                        <a:rPr lang="en-ZA" sz="1200" kern="1200" baseline="0" dirty="0" smtClean="0">
                          <a:solidFill>
                            <a:schemeClr val="dk1"/>
                          </a:solidFill>
                          <a:latin typeface="+mn-lt"/>
                          <a:ea typeface="+mn-ea"/>
                          <a:cs typeface="+mn-cs"/>
                        </a:rPr>
                        <a:t> and document tracking &amp; management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Library coordination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Office support functions (typing, faxing, answering)</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Travel coordination &amp; logistics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Support tender process coordination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Leave coordination / reconciliation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Stationary management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Unit training and development coordination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Certifications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Recruitment support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Staff contract management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Service</a:t>
                      </a:r>
                      <a:r>
                        <a:rPr lang="en-ZA" sz="1200" kern="1200" baseline="0" dirty="0" smtClean="0">
                          <a:solidFill>
                            <a:schemeClr val="dk1"/>
                          </a:solidFill>
                          <a:latin typeface="+mn-lt"/>
                          <a:ea typeface="+mn-ea"/>
                          <a:cs typeface="+mn-cs"/>
                        </a:rPr>
                        <a:t> provider appointment plan / contract management</a:t>
                      </a:r>
                      <a:endParaRPr lang="en-ZA" sz="12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err="1" smtClean="0"/>
                        <a:t>TvW</a:t>
                      </a:r>
                      <a:endParaRPr lang="en-ZA"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SS</a:t>
                      </a:r>
                    </a:p>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NM</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900" kern="1200" dirty="0" err="1" smtClean="0">
                          <a:solidFill>
                            <a:schemeClr val="dk1"/>
                          </a:solidFill>
                          <a:latin typeface="+mn-lt"/>
                          <a:ea typeface="+mn-ea"/>
                          <a:cs typeface="+mn-cs"/>
                        </a:rPr>
                        <a:t>DvN</a:t>
                      </a:r>
                      <a:endParaRPr lang="en-ZA" sz="9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SP</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r>
              <a:tr h="2973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Records</a:t>
                      </a:r>
                      <a:r>
                        <a:rPr lang="en-ZA" sz="1200" baseline="0" dirty="0" smtClean="0"/>
                        <a:t> Management</a:t>
                      </a:r>
                      <a:endParaRPr lang="en-ZA" sz="1200" dirty="0" smtClean="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E-Registry management / coordination</a:t>
                      </a:r>
                    </a:p>
                  </a:txBody>
                  <a:tcPr/>
                </a:tc>
                <a:tc>
                  <a:txBody>
                    <a:bodyPr/>
                    <a:lstStyle/>
                    <a:p>
                      <a:r>
                        <a:rPr lang="en-ZA" sz="1200" dirty="0" err="1" smtClean="0"/>
                        <a:t>TvW</a:t>
                      </a:r>
                      <a:endParaRPr lang="en-ZA" sz="1200" dirty="0" smtClean="0"/>
                    </a:p>
                  </a:txBody>
                  <a:tcPr/>
                </a:tc>
                <a:tc>
                  <a:txBody>
                    <a:bodyPr/>
                    <a:lstStyle/>
                    <a:p>
                      <a:pPr algn="ctr"/>
                      <a:r>
                        <a:rPr lang="en-ZA" sz="900" kern="1200" dirty="0" smtClean="0">
                          <a:solidFill>
                            <a:schemeClr val="dk1"/>
                          </a:solidFill>
                          <a:latin typeface="+mn-lt"/>
                          <a:ea typeface="+mn-ea"/>
                          <a:cs typeface="+mn-cs"/>
                        </a:rPr>
                        <a:t>SP</a:t>
                      </a:r>
                    </a:p>
                  </a:txBody>
                  <a:tcPr/>
                </a:tc>
                <a:tc>
                  <a:txBody>
                    <a:bodyPr/>
                    <a:lstStyle/>
                    <a:p>
                      <a:endParaRPr lang="en-ZA" sz="1200" dirty="0" smtClean="0"/>
                    </a:p>
                  </a:txBody>
                  <a:tcPr/>
                </a:tc>
                <a:tc>
                  <a:txBody>
                    <a:bodyPr/>
                    <a:lstStyle/>
                    <a:p>
                      <a:endParaRPr lang="en-ZA" sz="1200" dirty="0" smtClean="0"/>
                    </a:p>
                  </a:txBody>
                  <a:tcPr/>
                </a:tc>
              </a:tr>
              <a:tr h="2973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Int.</a:t>
                      </a:r>
                      <a:r>
                        <a:rPr lang="en-ZA" sz="1200" baseline="0" dirty="0" smtClean="0"/>
                        <a:t> </a:t>
                      </a:r>
                      <a:r>
                        <a:rPr lang="en-ZA" sz="1200" dirty="0" smtClean="0"/>
                        <a:t>Financial Management</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Operational budget oversight and audit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Internal expenditure and requisition coordination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Procurement requests processing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Invoice processing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Unit telephone account reconciliation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Demand</a:t>
                      </a:r>
                      <a:r>
                        <a:rPr lang="en-ZA" sz="1200" kern="1200" baseline="0" dirty="0" smtClean="0">
                          <a:solidFill>
                            <a:schemeClr val="dk1"/>
                          </a:solidFill>
                          <a:latin typeface="+mn-lt"/>
                          <a:ea typeface="+mn-ea"/>
                          <a:cs typeface="+mn-cs"/>
                        </a:rPr>
                        <a:t> planning / operational budget oversight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S&amp;T claims reconciliation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err="1" smtClean="0"/>
                        <a:t>TvW</a:t>
                      </a:r>
                      <a:endParaRPr lang="en-ZA"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SS</a:t>
                      </a:r>
                    </a:p>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NM</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900" kern="1200" dirty="0" err="1" smtClean="0">
                          <a:solidFill>
                            <a:schemeClr val="dk1"/>
                          </a:solidFill>
                          <a:latin typeface="+mn-lt"/>
                          <a:ea typeface="+mn-ea"/>
                          <a:cs typeface="+mn-cs"/>
                        </a:rPr>
                        <a:t>DvN</a:t>
                      </a:r>
                      <a:endParaRPr lang="en-ZA" sz="9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SP</a:t>
                      </a:r>
                    </a:p>
                  </a:txBody>
                  <a:tcPr/>
                </a:tc>
                <a:tc>
                  <a:txBody>
                    <a:bodyPr/>
                    <a:lstStyle/>
                    <a:p>
                      <a:endParaRPr lang="en-ZA" sz="1200" dirty="0" smtClean="0"/>
                    </a:p>
                  </a:txBody>
                  <a:tcPr/>
                </a:tc>
              </a:tr>
              <a:tr h="369826">
                <a:tc>
                  <a:txBody>
                    <a:bodyPr/>
                    <a:lstStyle/>
                    <a:p>
                      <a:r>
                        <a:rPr lang="en-ZA" sz="1200" dirty="0" smtClean="0"/>
                        <a:t>Operational Partnerships</a:t>
                      </a:r>
                      <a:endParaRPr lang="en-ZA" sz="12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Establish PPF/TA in DBSA (GTAC and Intersite)</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CSP and ICDG</a:t>
                      </a:r>
                    </a:p>
                  </a:txBody>
                  <a:tcPr/>
                </a:tc>
                <a:tc>
                  <a:txBody>
                    <a:bodyPr/>
                    <a:lstStyle/>
                    <a:p>
                      <a:r>
                        <a:rPr lang="en-ZA" sz="1200" dirty="0" smtClean="0"/>
                        <a:t>SP</a:t>
                      </a:r>
                      <a:endParaRPr lang="en-ZA" sz="1200" dirty="0"/>
                    </a:p>
                  </a:txBody>
                  <a:tcPr/>
                </a:tc>
                <a:tc>
                  <a:txBody>
                    <a:bodyPr/>
                    <a:lstStyle/>
                    <a:p>
                      <a:pPr algn="ctr"/>
                      <a:r>
                        <a:rPr lang="en-ZA" sz="900" kern="1200" dirty="0" err="1" smtClean="0">
                          <a:solidFill>
                            <a:schemeClr val="dk1"/>
                          </a:solidFill>
                          <a:latin typeface="+mn-lt"/>
                          <a:ea typeface="+mn-ea"/>
                          <a:cs typeface="+mn-cs"/>
                        </a:rPr>
                        <a:t>DvN</a:t>
                      </a:r>
                      <a:endParaRPr lang="en-ZA" sz="900" kern="1200" dirty="0">
                        <a:solidFill>
                          <a:schemeClr val="dk1"/>
                        </a:solidFill>
                        <a:latin typeface="+mn-lt"/>
                        <a:ea typeface="+mn-ea"/>
                        <a:cs typeface="+mn-cs"/>
                      </a:endParaRPr>
                    </a:p>
                  </a:txBody>
                  <a:tcPr/>
                </a:tc>
                <a:tc>
                  <a:txBody>
                    <a:bodyPr/>
                    <a:lstStyle/>
                    <a:p>
                      <a:endParaRPr lang="en-ZA" sz="1200" dirty="0"/>
                    </a:p>
                  </a:txBody>
                  <a:tcPr/>
                </a:tc>
                <a:tc>
                  <a:txBody>
                    <a:bodyPr/>
                    <a:lstStyle/>
                    <a:p>
                      <a:endParaRPr lang="en-ZA" sz="1200" dirty="0"/>
                    </a:p>
                  </a:txBody>
                  <a:tcPr/>
                </a:tc>
              </a:tr>
              <a:tr h="369826">
                <a:tc>
                  <a:txBody>
                    <a:bodyPr/>
                    <a:lstStyle/>
                    <a:p>
                      <a:r>
                        <a:rPr lang="en-ZA" sz="1200" dirty="0" smtClean="0"/>
                        <a:t>Admin Support</a:t>
                      </a:r>
                      <a:endParaRPr lang="en-ZA" sz="12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Meeting logistics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Minutes (actions)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Ad-hoc requests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Diary management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S&amp;T claims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Secretarial support functions</a:t>
                      </a:r>
                    </a:p>
                  </a:txBody>
                  <a:tcPr/>
                </a:tc>
                <a:tc>
                  <a:txBody>
                    <a:bodyPr/>
                    <a:lstStyle/>
                    <a:p>
                      <a:r>
                        <a:rPr lang="en-ZA" sz="1200" dirty="0" smtClean="0"/>
                        <a:t>SS</a:t>
                      </a:r>
                    </a:p>
                    <a:p>
                      <a:r>
                        <a:rPr lang="en-ZA" sz="1200" dirty="0" smtClean="0"/>
                        <a:t>NM</a:t>
                      </a:r>
                      <a:endParaRPr lang="en-ZA" sz="1200" dirty="0"/>
                    </a:p>
                  </a:txBody>
                  <a:tcPr/>
                </a:tc>
                <a:tc>
                  <a:txBody>
                    <a:bodyPr/>
                    <a:lstStyle/>
                    <a:p>
                      <a:pPr algn="ctr"/>
                      <a:r>
                        <a:rPr lang="en-ZA" sz="900" kern="1200" dirty="0" smtClean="0">
                          <a:solidFill>
                            <a:schemeClr val="dk1"/>
                          </a:solidFill>
                          <a:latin typeface="+mn-lt"/>
                          <a:ea typeface="+mn-ea"/>
                          <a:cs typeface="+mn-cs"/>
                        </a:rPr>
                        <a:t>All</a:t>
                      </a:r>
                      <a:endParaRPr lang="en-ZA" sz="900" kern="1200" dirty="0">
                        <a:solidFill>
                          <a:schemeClr val="dk1"/>
                        </a:solidFill>
                        <a:latin typeface="+mn-lt"/>
                        <a:ea typeface="+mn-ea"/>
                        <a:cs typeface="+mn-cs"/>
                      </a:endParaRPr>
                    </a:p>
                  </a:txBody>
                  <a:tcPr/>
                </a:tc>
                <a:tc>
                  <a:txBody>
                    <a:bodyPr/>
                    <a:lstStyle/>
                    <a:p>
                      <a:endParaRPr lang="en-ZA" sz="1200" dirty="0"/>
                    </a:p>
                  </a:txBody>
                  <a:tcPr/>
                </a:tc>
                <a:tc>
                  <a:txBody>
                    <a:bodyPr/>
                    <a:lstStyle/>
                    <a:p>
                      <a:endParaRPr lang="en-ZA" sz="1200" dirty="0"/>
                    </a:p>
                  </a:txBody>
                  <a:tcPr/>
                </a:tc>
              </a:tr>
            </a:tbl>
          </a:graphicData>
        </a:graphic>
      </p:graphicFrame>
      <p:sp>
        <p:nvSpPr>
          <p:cNvPr id="5" name="Down Arrow Callout 4"/>
          <p:cNvSpPr/>
          <p:nvPr/>
        </p:nvSpPr>
        <p:spPr>
          <a:xfrm>
            <a:off x="6660232" y="188640"/>
            <a:ext cx="1728192" cy="432048"/>
          </a:xfrm>
          <a:prstGeom prst="downArrow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ZA" sz="1800" dirty="0" smtClean="0"/>
              <a:t>Director</a:t>
            </a:r>
            <a:endParaRPr lang="en-ZA" sz="1800" dirty="0"/>
          </a:p>
        </p:txBody>
      </p:sp>
    </p:spTree>
    <p:extLst>
      <p:ext uri="{BB962C8B-B14F-4D97-AF65-F5344CB8AC3E}">
        <p14:creationId xmlns:p14="http://schemas.microsoft.com/office/powerpoint/2010/main" val="21766681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BBE5E8-BBF3-403D-93A2-EA6A1428E23F}" type="slidenum">
              <a:rPr lang="en-ZA" smtClean="0">
                <a:solidFill>
                  <a:prstClr val="black">
                    <a:tint val="75000"/>
                  </a:prstClr>
                </a:solidFill>
              </a:rPr>
              <a:pPr/>
              <a:t>31</a:t>
            </a:fld>
            <a:endParaRPr lang="en-ZA">
              <a:solidFill>
                <a:prstClr val="black">
                  <a:tint val="75000"/>
                </a:prstClr>
              </a:solidFill>
            </a:endParaRPr>
          </a:p>
        </p:txBody>
      </p:sp>
      <p:pic>
        <p:nvPicPr>
          <p:cNvPr id="5121"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 y="3501008"/>
            <a:ext cx="9146772" cy="3024336"/>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4976" y="548680"/>
            <a:ext cx="3951040" cy="2808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Bent-Up Arrow 2"/>
          <p:cNvSpPr/>
          <p:nvPr/>
        </p:nvSpPr>
        <p:spPr>
          <a:xfrm rot="10800000">
            <a:off x="107503" y="900070"/>
            <a:ext cx="576064" cy="2240898"/>
          </a:xfrm>
          <a:prstGeom prst="bentUpArrow">
            <a:avLst>
              <a:gd name="adj1" fmla="val 25000"/>
              <a:gd name="adj2" fmla="val 26102"/>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9" name="Bent-Up Arrow 8"/>
          <p:cNvSpPr/>
          <p:nvPr/>
        </p:nvSpPr>
        <p:spPr>
          <a:xfrm rot="10800000" flipH="1">
            <a:off x="4716016" y="1551979"/>
            <a:ext cx="576064" cy="2240898"/>
          </a:xfrm>
          <a:prstGeom prst="bentUpArrow">
            <a:avLst>
              <a:gd name="adj1" fmla="val 25000"/>
              <a:gd name="adj2" fmla="val 26102"/>
              <a:gd name="adj3" fmla="val 2500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ZA"/>
          </a:p>
        </p:txBody>
      </p:sp>
      <p:sp>
        <p:nvSpPr>
          <p:cNvPr id="10" name="Bent-Up Arrow 9"/>
          <p:cNvSpPr/>
          <p:nvPr/>
        </p:nvSpPr>
        <p:spPr>
          <a:xfrm rot="10800000" flipH="1">
            <a:off x="4716016" y="2780928"/>
            <a:ext cx="2952328" cy="872746"/>
          </a:xfrm>
          <a:prstGeom prst="bentUpArrow">
            <a:avLst>
              <a:gd name="adj1" fmla="val 17724"/>
              <a:gd name="adj2" fmla="val 26102"/>
              <a:gd name="adj3" fmla="val 2791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18592896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BBE5E8-BBF3-403D-93A2-EA6A1428E23F}" type="slidenum">
              <a:rPr lang="en-ZA" smtClean="0">
                <a:solidFill>
                  <a:prstClr val="black">
                    <a:tint val="75000"/>
                  </a:prstClr>
                </a:solidFill>
              </a:rPr>
              <a:pPr/>
              <a:t>32</a:t>
            </a:fld>
            <a:endParaRPr lang="en-ZA">
              <a:solidFill>
                <a:prstClr val="black">
                  <a:tint val="75000"/>
                </a:prstClr>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256306152"/>
              </p:ext>
            </p:extLst>
          </p:nvPr>
        </p:nvGraphicFramePr>
        <p:xfrm>
          <a:off x="107505" y="805999"/>
          <a:ext cx="8928991" cy="5127085"/>
        </p:xfrm>
        <a:graphic>
          <a:graphicData uri="http://schemas.openxmlformats.org/drawingml/2006/table">
            <a:tbl>
              <a:tblPr>
                <a:tableStyleId>{5C22544A-7EE6-4342-B048-85BDC9FD1C3A}</a:tableStyleId>
              </a:tblPr>
              <a:tblGrid>
                <a:gridCol w="1152127"/>
                <a:gridCol w="1512168"/>
                <a:gridCol w="1080120"/>
                <a:gridCol w="1080120"/>
                <a:gridCol w="1224136"/>
                <a:gridCol w="1152128"/>
                <a:gridCol w="650495"/>
                <a:gridCol w="1077697"/>
              </a:tblGrid>
              <a:tr h="171173">
                <a:tc gridSpan="4">
                  <a:txBody>
                    <a:bodyPr/>
                    <a:lstStyle/>
                    <a:p>
                      <a:pPr algn="ctr" fontAlgn="b"/>
                      <a:r>
                        <a:rPr lang="en-ZA" sz="1100" u="none" strike="noStrike" dirty="0">
                          <a:solidFill>
                            <a:schemeClr val="bg1"/>
                          </a:solidFill>
                          <a:effectLst/>
                        </a:rPr>
                        <a:t>Core</a:t>
                      </a:r>
                      <a:endParaRPr lang="en-ZA" sz="1100" b="1" i="0" u="none" strike="noStrike" dirty="0">
                        <a:solidFill>
                          <a:schemeClr val="bg1"/>
                        </a:solidFill>
                        <a:effectLst/>
                        <a:latin typeface="Calibri"/>
                      </a:endParaRPr>
                    </a:p>
                  </a:txBody>
                  <a:tcPr marL="7365" marR="7365" marT="7365" marB="0" anchor="b">
                    <a:solidFill>
                      <a:schemeClr val="tx1"/>
                    </a:solidFill>
                  </a:tcPr>
                </a:tc>
                <a:tc hMerge="1">
                  <a:txBody>
                    <a:bodyPr/>
                    <a:lstStyle/>
                    <a:p>
                      <a:endParaRPr lang="en-ZA"/>
                    </a:p>
                  </a:txBody>
                  <a:tcPr/>
                </a:tc>
                <a:tc hMerge="1">
                  <a:txBody>
                    <a:bodyPr/>
                    <a:lstStyle/>
                    <a:p>
                      <a:endParaRPr lang="en-ZA"/>
                    </a:p>
                  </a:txBody>
                  <a:tcPr/>
                </a:tc>
                <a:tc hMerge="1">
                  <a:txBody>
                    <a:bodyPr/>
                    <a:lstStyle/>
                    <a:p>
                      <a:endParaRPr lang="en-ZA"/>
                    </a:p>
                  </a:txBody>
                  <a:tcPr/>
                </a:tc>
                <a:tc gridSpan="4">
                  <a:txBody>
                    <a:bodyPr/>
                    <a:lstStyle/>
                    <a:p>
                      <a:pPr algn="ctr" fontAlgn="b"/>
                      <a:r>
                        <a:rPr lang="en-ZA" sz="1100" b="1" u="none" strike="noStrike" dirty="0">
                          <a:solidFill>
                            <a:schemeClr val="bg1"/>
                          </a:solidFill>
                          <a:effectLst/>
                        </a:rPr>
                        <a:t>Support</a:t>
                      </a:r>
                      <a:endParaRPr lang="en-ZA" sz="1100" b="1" i="0" u="none" strike="noStrike" dirty="0">
                        <a:solidFill>
                          <a:schemeClr val="bg1"/>
                        </a:solidFill>
                        <a:effectLst/>
                        <a:latin typeface="Calibri"/>
                      </a:endParaRPr>
                    </a:p>
                  </a:txBody>
                  <a:tcPr marL="7365" marR="7365" marT="7365" marB="0" anchor="b">
                    <a:solidFill>
                      <a:schemeClr val="accent1"/>
                    </a:solidFill>
                  </a:tcPr>
                </a:tc>
                <a:tc hMerge="1">
                  <a:txBody>
                    <a:bodyPr/>
                    <a:lstStyle/>
                    <a:p>
                      <a:endParaRPr lang="en-ZA"/>
                    </a:p>
                  </a:txBody>
                  <a:tcPr/>
                </a:tc>
                <a:tc hMerge="1">
                  <a:txBody>
                    <a:bodyPr/>
                    <a:lstStyle/>
                    <a:p>
                      <a:endParaRPr lang="en-ZA"/>
                    </a:p>
                  </a:txBody>
                  <a:tcPr/>
                </a:tc>
                <a:tc hMerge="1">
                  <a:txBody>
                    <a:bodyPr/>
                    <a:lstStyle/>
                    <a:p>
                      <a:endParaRPr lang="en-ZA"/>
                    </a:p>
                  </a:txBody>
                  <a:tcPr/>
                </a:tc>
              </a:tr>
              <a:tr h="297764">
                <a:tc>
                  <a:txBody>
                    <a:bodyPr/>
                    <a:lstStyle/>
                    <a:p>
                      <a:pPr algn="l" fontAlgn="ctr"/>
                      <a:r>
                        <a:rPr lang="en-ZA" sz="1100" u="none" strike="noStrike" dirty="0" smtClean="0">
                          <a:solidFill>
                            <a:schemeClr val="bg1"/>
                          </a:solidFill>
                          <a:effectLst/>
                        </a:rPr>
                        <a:t>KPA</a:t>
                      </a:r>
                      <a:endParaRPr lang="en-ZA" sz="1100" b="1" i="0" u="none" strike="noStrike" dirty="0">
                        <a:solidFill>
                          <a:schemeClr val="bg1"/>
                        </a:solidFill>
                        <a:effectLst/>
                        <a:latin typeface="Calibri"/>
                      </a:endParaRPr>
                    </a:p>
                  </a:txBody>
                  <a:tcPr marL="7365" marR="7365" marT="7365" marB="0" anchor="ctr">
                    <a:solidFill>
                      <a:schemeClr val="tx1"/>
                    </a:solidFill>
                  </a:tcPr>
                </a:tc>
                <a:tc>
                  <a:txBody>
                    <a:bodyPr/>
                    <a:lstStyle/>
                    <a:p>
                      <a:pPr algn="l" fontAlgn="ctr"/>
                      <a:r>
                        <a:rPr lang="en-ZA" sz="1100" u="none" strike="noStrike" dirty="0">
                          <a:solidFill>
                            <a:schemeClr val="bg1"/>
                          </a:solidFill>
                          <a:effectLst/>
                        </a:rPr>
                        <a:t>Outputs</a:t>
                      </a:r>
                      <a:endParaRPr lang="en-ZA" sz="1100" b="1" i="0" u="none" strike="noStrike" dirty="0">
                        <a:solidFill>
                          <a:schemeClr val="bg1"/>
                        </a:solidFill>
                        <a:effectLst/>
                        <a:latin typeface="Calibri"/>
                      </a:endParaRPr>
                    </a:p>
                  </a:txBody>
                  <a:tcPr marL="7365" marR="7365" marT="7365" marB="0" anchor="ctr">
                    <a:solidFill>
                      <a:schemeClr val="tx1"/>
                    </a:solidFill>
                  </a:tcPr>
                </a:tc>
                <a:tc>
                  <a:txBody>
                    <a:bodyPr/>
                    <a:lstStyle/>
                    <a:p>
                      <a:pPr algn="l" fontAlgn="ctr"/>
                      <a:r>
                        <a:rPr lang="en-ZA" sz="1100" u="none" strike="noStrike" dirty="0">
                          <a:solidFill>
                            <a:schemeClr val="bg1"/>
                          </a:solidFill>
                          <a:effectLst/>
                        </a:rPr>
                        <a:t>Processes</a:t>
                      </a:r>
                      <a:endParaRPr lang="en-ZA" sz="1100" b="1" i="0" u="none" strike="noStrike" dirty="0">
                        <a:solidFill>
                          <a:schemeClr val="bg1"/>
                        </a:solidFill>
                        <a:effectLst/>
                        <a:latin typeface="Calibri"/>
                      </a:endParaRPr>
                    </a:p>
                  </a:txBody>
                  <a:tcPr marL="7365" marR="7365" marT="7365" marB="0" anchor="ctr">
                    <a:solidFill>
                      <a:schemeClr val="tx1"/>
                    </a:solidFill>
                  </a:tcPr>
                </a:tc>
                <a:tc>
                  <a:txBody>
                    <a:bodyPr/>
                    <a:lstStyle/>
                    <a:p>
                      <a:pPr algn="l" fontAlgn="ctr"/>
                      <a:r>
                        <a:rPr lang="en-ZA" sz="1100" u="none" strike="noStrike" dirty="0">
                          <a:solidFill>
                            <a:schemeClr val="bg1"/>
                          </a:solidFill>
                          <a:effectLst/>
                        </a:rPr>
                        <a:t>Organisational</a:t>
                      </a:r>
                      <a:endParaRPr lang="en-ZA" sz="1100" b="1" i="0" u="none" strike="noStrike" dirty="0">
                        <a:solidFill>
                          <a:schemeClr val="bg1"/>
                        </a:solidFill>
                        <a:effectLst/>
                        <a:latin typeface="Calibri"/>
                      </a:endParaRPr>
                    </a:p>
                  </a:txBody>
                  <a:tcPr marL="7365" marR="7365" marT="7365" marB="0" anchor="ctr">
                    <a:solidFill>
                      <a:schemeClr val="tx1"/>
                    </a:solidFill>
                  </a:tcPr>
                </a:tc>
                <a:tc>
                  <a:txBody>
                    <a:bodyPr/>
                    <a:lstStyle/>
                    <a:p>
                      <a:pPr algn="l" fontAlgn="ctr"/>
                      <a:r>
                        <a:rPr lang="en-ZA" sz="1100" b="1" u="none" strike="noStrike" dirty="0" smtClean="0">
                          <a:solidFill>
                            <a:schemeClr val="bg1"/>
                          </a:solidFill>
                          <a:effectLst/>
                        </a:rPr>
                        <a:t>Grant Financial Management</a:t>
                      </a:r>
                      <a:endParaRPr lang="en-ZA" sz="1100" b="1" u="none" strike="noStrike" dirty="0">
                        <a:solidFill>
                          <a:schemeClr val="bg1"/>
                        </a:solidFill>
                        <a:effectLst/>
                      </a:endParaRPr>
                    </a:p>
                  </a:txBody>
                  <a:tcPr marL="7365" marR="7365" marT="7365" marB="0" anchor="ctr">
                    <a:solidFill>
                      <a:schemeClr val="accent1"/>
                    </a:solidFill>
                  </a:tcPr>
                </a:tc>
                <a:tc>
                  <a:txBody>
                    <a:bodyPr/>
                    <a:lstStyle/>
                    <a:p>
                      <a:pPr algn="l" fontAlgn="ctr"/>
                      <a:r>
                        <a:rPr lang="en-ZA" sz="1100" b="1" u="none" strike="noStrike" dirty="0" smtClean="0">
                          <a:solidFill>
                            <a:schemeClr val="bg1"/>
                          </a:solidFill>
                          <a:effectLst/>
                        </a:rPr>
                        <a:t>Administration</a:t>
                      </a:r>
                      <a:endParaRPr lang="en-ZA" sz="1100" b="1" i="0" u="none" strike="noStrike" dirty="0">
                        <a:solidFill>
                          <a:schemeClr val="bg1"/>
                        </a:solidFill>
                        <a:effectLst/>
                        <a:latin typeface="Calibri"/>
                      </a:endParaRPr>
                    </a:p>
                  </a:txBody>
                  <a:tcPr marL="7365" marR="7365" marT="7365" marB="0" anchor="ctr">
                    <a:lnB w="12700" cap="flat" cmpd="sng" algn="ctr">
                      <a:solidFill>
                        <a:schemeClr val="tx1"/>
                      </a:solidFill>
                      <a:prstDash val="solid"/>
                      <a:round/>
                      <a:headEnd type="none" w="med" len="med"/>
                      <a:tailEnd type="none" w="med" len="med"/>
                    </a:lnB>
                    <a:solidFill>
                      <a:schemeClr val="accent1"/>
                    </a:solidFill>
                  </a:tcPr>
                </a:tc>
                <a:tc>
                  <a:txBody>
                    <a:bodyPr/>
                    <a:lstStyle/>
                    <a:p>
                      <a:pPr algn="l" fontAlgn="ctr"/>
                      <a:r>
                        <a:rPr lang="en-ZA" sz="1100" b="1" u="none" strike="noStrike" dirty="0" smtClean="0">
                          <a:solidFill>
                            <a:schemeClr val="bg1"/>
                          </a:solidFill>
                          <a:effectLst/>
                        </a:rPr>
                        <a:t>Tools</a:t>
                      </a:r>
                      <a:endParaRPr lang="en-ZA" sz="1100" b="1" i="0" u="none" strike="noStrike" dirty="0">
                        <a:solidFill>
                          <a:schemeClr val="bg1"/>
                        </a:solidFill>
                        <a:effectLst/>
                        <a:latin typeface="Calibri"/>
                      </a:endParaRPr>
                    </a:p>
                  </a:txBody>
                  <a:tcPr marL="7365" marR="7365" marT="7365" marB="0" anchor="ctr">
                    <a:lnB w="12700" cap="flat" cmpd="sng" algn="ctr">
                      <a:solidFill>
                        <a:schemeClr val="tx1"/>
                      </a:solidFill>
                      <a:prstDash val="solid"/>
                      <a:round/>
                      <a:headEnd type="none" w="med" len="med"/>
                      <a:tailEnd type="none" w="med" len="med"/>
                    </a:lnB>
                    <a:solidFill>
                      <a:schemeClr val="accent1"/>
                    </a:solidFill>
                  </a:tcPr>
                </a:tc>
                <a:tc>
                  <a:txBody>
                    <a:bodyPr/>
                    <a:lstStyle/>
                    <a:p>
                      <a:pPr algn="l" fontAlgn="ctr"/>
                      <a:r>
                        <a:rPr lang="en-ZA" sz="1100" b="1" u="none" strike="noStrike" dirty="0">
                          <a:solidFill>
                            <a:schemeClr val="bg1"/>
                          </a:solidFill>
                          <a:effectLst/>
                        </a:rPr>
                        <a:t>Organisational</a:t>
                      </a:r>
                      <a:endParaRPr lang="en-ZA" sz="1100" b="1" i="0" u="none" strike="noStrike" dirty="0">
                        <a:solidFill>
                          <a:schemeClr val="bg1"/>
                        </a:solidFill>
                        <a:effectLst/>
                        <a:latin typeface="Calibri"/>
                      </a:endParaRPr>
                    </a:p>
                  </a:txBody>
                  <a:tcPr marL="7365" marR="7365" marT="7365" marB="0" anchor="ctr">
                    <a:lnB w="12700" cap="flat" cmpd="sng" algn="ctr">
                      <a:solidFill>
                        <a:schemeClr val="tx1"/>
                      </a:solidFill>
                      <a:prstDash val="solid"/>
                      <a:round/>
                      <a:headEnd type="none" w="med" len="med"/>
                      <a:tailEnd type="none" w="med" len="med"/>
                    </a:lnB>
                    <a:solidFill>
                      <a:schemeClr val="accent1"/>
                    </a:solidFill>
                  </a:tcPr>
                </a:tc>
              </a:tr>
              <a:tr h="502096">
                <a:tc>
                  <a:txBody>
                    <a:bodyPr/>
                    <a:lstStyle/>
                    <a:p>
                      <a:pPr algn="l" fontAlgn="ctr"/>
                      <a:r>
                        <a:rPr lang="en-ZA" sz="1100" u="none" strike="noStrike" dirty="0">
                          <a:solidFill>
                            <a:schemeClr val="bg1"/>
                          </a:solidFill>
                          <a:effectLst/>
                        </a:rPr>
                        <a:t>Establishment of Urban Networks Strategy </a:t>
                      </a:r>
                      <a:endParaRPr lang="en-ZA" sz="1100" b="0" i="0" u="none" strike="noStrike" dirty="0">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dirty="0">
                          <a:solidFill>
                            <a:schemeClr val="bg1"/>
                          </a:solidFill>
                          <a:effectLst/>
                        </a:rPr>
                        <a:t>Council Resolution</a:t>
                      </a:r>
                      <a:endParaRPr lang="en-ZA" sz="1100" b="0" i="0" u="none" strike="noStrike" dirty="0">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dirty="0">
                          <a:solidFill>
                            <a:schemeClr val="bg1"/>
                          </a:solidFill>
                          <a:effectLst/>
                        </a:rPr>
                        <a:t>Programme Initiation</a:t>
                      </a:r>
                      <a:endParaRPr lang="en-ZA" sz="1100" b="0" i="0" u="none" strike="noStrike" dirty="0">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a:solidFill>
                            <a:schemeClr val="bg1"/>
                          </a:solidFill>
                          <a:effectLst/>
                        </a:rPr>
                        <a:t>Urban Planning</a:t>
                      </a:r>
                      <a:endParaRPr lang="en-ZA" sz="1100" b="0" i="0" u="none" strike="noStrike">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dirty="0">
                          <a:effectLst/>
                        </a:rPr>
                        <a:t>Envelope</a:t>
                      </a:r>
                      <a:endParaRPr lang="en-ZA" sz="1100" b="0" i="0" u="none" strike="noStrike" dirty="0">
                        <a:solidFill>
                          <a:srgbClr val="000000"/>
                        </a:solidFill>
                        <a:effectLst/>
                        <a:latin typeface="Calibri"/>
                      </a:endParaRPr>
                    </a:p>
                  </a:txBody>
                  <a:tcPr marL="7365" marR="7365" marT="736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rowSpan="9">
                  <a:txBody>
                    <a:bodyPr/>
                    <a:lstStyle/>
                    <a:p>
                      <a:pPr algn="l" fontAlgn="ctr"/>
                      <a:r>
                        <a:rPr lang="en-ZA" sz="1100" u="none" strike="noStrike" dirty="0">
                          <a:effectLst/>
                        </a:rPr>
                        <a:t>Corporate </a:t>
                      </a:r>
                      <a:r>
                        <a:rPr lang="en-ZA" sz="1100" u="none" strike="noStrike" dirty="0" smtClean="0">
                          <a:effectLst/>
                        </a:rPr>
                        <a:t>Support</a:t>
                      </a:r>
                    </a:p>
                    <a:p>
                      <a:pPr marL="0" marR="0" indent="0" algn="l" defTabSz="914400" rtl="0" eaLnBrk="1" fontAlgn="ctr" latinLnBrk="0" hangingPunct="1">
                        <a:lnSpc>
                          <a:spcPct val="100000"/>
                        </a:lnSpc>
                        <a:spcBef>
                          <a:spcPts val="0"/>
                        </a:spcBef>
                        <a:spcAft>
                          <a:spcPts val="0"/>
                        </a:spcAft>
                        <a:buClrTx/>
                        <a:buSzTx/>
                        <a:buFontTx/>
                        <a:buNone/>
                        <a:tabLst/>
                        <a:defRPr/>
                      </a:pPr>
                      <a:r>
                        <a:rPr lang="en-ZA" sz="1100" dirty="0" smtClean="0"/>
                        <a:t>Grant</a:t>
                      </a:r>
                      <a:r>
                        <a:rPr lang="en-ZA" sz="1100" baseline="0" dirty="0" smtClean="0"/>
                        <a:t> </a:t>
                      </a:r>
                    </a:p>
                    <a:p>
                      <a:pPr marL="0" marR="0" indent="0" algn="l" defTabSz="914400" rtl="0" eaLnBrk="1" fontAlgn="ctr" latinLnBrk="0" hangingPunct="1">
                        <a:lnSpc>
                          <a:spcPct val="100000"/>
                        </a:lnSpc>
                        <a:spcBef>
                          <a:spcPts val="0"/>
                        </a:spcBef>
                        <a:spcAft>
                          <a:spcPts val="0"/>
                        </a:spcAft>
                        <a:buClrTx/>
                        <a:buSzTx/>
                        <a:buFontTx/>
                        <a:buNone/>
                        <a:tabLst/>
                        <a:defRPr/>
                      </a:pPr>
                      <a:endParaRPr lang="en-ZA" sz="1100" baseline="0" dirty="0" smtClean="0"/>
                    </a:p>
                    <a:p>
                      <a:pPr marL="0" marR="0" indent="0" algn="l" defTabSz="914400" rtl="0" eaLnBrk="1" fontAlgn="ctr" latinLnBrk="0" hangingPunct="1">
                        <a:lnSpc>
                          <a:spcPct val="100000"/>
                        </a:lnSpc>
                        <a:spcBef>
                          <a:spcPts val="0"/>
                        </a:spcBef>
                        <a:spcAft>
                          <a:spcPts val="0"/>
                        </a:spcAft>
                        <a:buClrTx/>
                        <a:buSzTx/>
                        <a:buFontTx/>
                        <a:buNone/>
                        <a:tabLst/>
                        <a:defRPr/>
                      </a:pPr>
                      <a:r>
                        <a:rPr lang="en-ZA" sz="1100" baseline="0" dirty="0" smtClean="0"/>
                        <a:t>Agreement Management</a:t>
                      </a:r>
                      <a:endParaRPr lang="en-ZA" sz="1100" dirty="0" smtClean="0"/>
                    </a:p>
                    <a:p>
                      <a:pPr algn="l" fontAlgn="ctr"/>
                      <a:endParaRPr lang="en-ZA" sz="1100" b="0" i="0" u="none" strike="noStrike" dirty="0" smtClean="0">
                        <a:solidFill>
                          <a:srgbClr val="000000"/>
                        </a:solidFill>
                        <a:effectLst/>
                        <a:latin typeface="Calibri"/>
                      </a:endParaRPr>
                    </a:p>
                    <a:p>
                      <a:pPr marL="0" marR="0" indent="0" algn="l" defTabSz="914400" rtl="0" eaLnBrk="1" fontAlgn="ctr" latinLnBrk="0" hangingPunct="1">
                        <a:lnSpc>
                          <a:spcPct val="100000"/>
                        </a:lnSpc>
                        <a:spcBef>
                          <a:spcPts val="0"/>
                        </a:spcBef>
                        <a:spcAft>
                          <a:spcPts val="0"/>
                        </a:spcAft>
                        <a:buClrTx/>
                        <a:buSzTx/>
                        <a:buFontTx/>
                        <a:buNone/>
                        <a:tabLst/>
                        <a:defRPr/>
                      </a:pPr>
                      <a:r>
                        <a:rPr lang="en-ZA" sz="1100" dirty="0" smtClean="0"/>
                        <a:t>Records</a:t>
                      </a:r>
                      <a:r>
                        <a:rPr lang="en-ZA" sz="1100" baseline="0" dirty="0" smtClean="0"/>
                        <a:t> Management</a:t>
                      </a:r>
                      <a:endParaRPr lang="en-ZA" sz="1100" dirty="0" smtClean="0"/>
                    </a:p>
                    <a:p>
                      <a:pPr algn="l" fontAlgn="ctr"/>
                      <a:endParaRPr lang="en-ZA" sz="1100" b="0" i="0" u="none" strike="noStrike" dirty="0" smtClean="0">
                        <a:solidFill>
                          <a:srgbClr val="000000"/>
                        </a:solidFill>
                        <a:effectLst/>
                        <a:latin typeface="Calibri"/>
                      </a:endParaRPr>
                    </a:p>
                    <a:p>
                      <a:pPr marL="0" marR="0" indent="0" algn="l" defTabSz="914400" rtl="0" eaLnBrk="1" fontAlgn="ctr" latinLnBrk="0" hangingPunct="1">
                        <a:lnSpc>
                          <a:spcPct val="100000"/>
                        </a:lnSpc>
                        <a:spcBef>
                          <a:spcPts val="0"/>
                        </a:spcBef>
                        <a:spcAft>
                          <a:spcPts val="0"/>
                        </a:spcAft>
                        <a:buClrTx/>
                        <a:buSzTx/>
                        <a:buFontTx/>
                        <a:buNone/>
                        <a:tabLst/>
                        <a:defRPr/>
                      </a:pPr>
                      <a:r>
                        <a:rPr lang="en-ZA" sz="1100" dirty="0" smtClean="0"/>
                        <a:t>Internal</a:t>
                      </a:r>
                      <a:r>
                        <a:rPr lang="en-ZA" sz="1100" baseline="0" dirty="0" smtClean="0"/>
                        <a:t> </a:t>
                      </a:r>
                      <a:r>
                        <a:rPr lang="en-ZA" sz="1100" dirty="0" smtClean="0"/>
                        <a:t>Financial Management</a:t>
                      </a:r>
                    </a:p>
                    <a:p>
                      <a:pPr marL="0" marR="0" indent="0" algn="l" defTabSz="914400" rtl="0" eaLnBrk="1" fontAlgn="ctr" latinLnBrk="0" hangingPunct="1">
                        <a:lnSpc>
                          <a:spcPct val="100000"/>
                        </a:lnSpc>
                        <a:spcBef>
                          <a:spcPts val="0"/>
                        </a:spcBef>
                        <a:spcAft>
                          <a:spcPts val="0"/>
                        </a:spcAft>
                        <a:buClrTx/>
                        <a:buSzTx/>
                        <a:buFontTx/>
                        <a:buNone/>
                        <a:tabLst/>
                        <a:defRPr/>
                      </a:pPr>
                      <a:endParaRPr lang="en-ZA" sz="1100" dirty="0" smtClean="0"/>
                    </a:p>
                    <a:p>
                      <a:pPr marL="0" marR="0" indent="0" algn="l" defTabSz="914400" rtl="0" eaLnBrk="1" fontAlgn="ctr" latinLnBrk="0" hangingPunct="1">
                        <a:lnSpc>
                          <a:spcPct val="100000"/>
                        </a:lnSpc>
                        <a:spcBef>
                          <a:spcPts val="0"/>
                        </a:spcBef>
                        <a:spcAft>
                          <a:spcPts val="0"/>
                        </a:spcAft>
                        <a:buClrTx/>
                        <a:buSzTx/>
                        <a:buFontTx/>
                        <a:buNone/>
                        <a:tabLst/>
                        <a:defRPr/>
                      </a:pPr>
                      <a:r>
                        <a:rPr lang="en-ZA" sz="1100" dirty="0" smtClean="0"/>
                        <a:t>Business Process &amp; Systems</a:t>
                      </a:r>
                    </a:p>
                    <a:p>
                      <a:pPr marL="0" marR="0" indent="0" algn="l" defTabSz="914400" rtl="0" eaLnBrk="1" fontAlgn="ctr" latinLnBrk="0" hangingPunct="1">
                        <a:lnSpc>
                          <a:spcPct val="100000"/>
                        </a:lnSpc>
                        <a:spcBef>
                          <a:spcPts val="0"/>
                        </a:spcBef>
                        <a:spcAft>
                          <a:spcPts val="0"/>
                        </a:spcAft>
                        <a:buClrTx/>
                        <a:buSzTx/>
                        <a:buFontTx/>
                        <a:buNone/>
                        <a:tabLst/>
                        <a:defRPr/>
                      </a:pPr>
                      <a:endParaRPr lang="en-ZA" sz="1100" dirty="0" smtClean="0"/>
                    </a:p>
                    <a:p>
                      <a:pPr marL="0" marR="0" indent="0" algn="l" defTabSz="914400" rtl="0" eaLnBrk="1" fontAlgn="ctr" latinLnBrk="0" hangingPunct="1">
                        <a:lnSpc>
                          <a:spcPct val="100000"/>
                        </a:lnSpc>
                        <a:spcBef>
                          <a:spcPts val="0"/>
                        </a:spcBef>
                        <a:spcAft>
                          <a:spcPts val="0"/>
                        </a:spcAft>
                        <a:buClrTx/>
                        <a:buSzTx/>
                        <a:buFontTx/>
                        <a:buNone/>
                        <a:tabLst/>
                        <a:defRPr/>
                      </a:pPr>
                      <a:r>
                        <a:rPr lang="en-ZA" sz="1100" dirty="0" smtClean="0"/>
                        <a:t>Directors Support</a:t>
                      </a:r>
                    </a:p>
                    <a:p>
                      <a:pPr algn="l" fontAlgn="ctr"/>
                      <a:endParaRPr lang="en-ZA" sz="1100" b="0" i="0" u="none" strike="noStrike" dirty="0">
                        <a:solidFill>
                          <a:srgbClr val="000000"/>
                        </a:solidFill>
                        <a:effectLst/>
                        <a:latin typeface="Calibri"/>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9">
                  <a:txBody>
                    <a:bodyPr/>
                    <a:lstStyle/>
                    <a:p>
                      <a:pPr algn="l" fontAlgn="ctr"/>
                      <a:r>
                        <a:rPr lang="en-ZA" sz="1100" u="none" strike="noStrike" dirty="0">
                          <a:effectLst/>
                        </a:rPr>
                        <a:t>Toolkits &amp;</a:t>
                      </a:r>
                      <a:r>
                        <a:rPr lang="en-ZA" sz="1100" u="none" strike="noStrike" dirty="0" smtClean="0">
                          <a:effectLst/>
                        </a:rPr>
                        <a:t>Research</a:t>
                      </a:r>
                    </a:p>
                    <a:p>
                      <a:pPr algn="l" fontAlgn="ctr"/>
                      <a:endParaRPr lang="en-ZA" sz="1100" b="0" i="0" u="none" strike="noStrike" dirty="0" smtClean="0">
                        <a:solidFill>
                          <a:srgbClr val="000000"/>
                        </a:solidFill>
                        <a:effectLst/>
                        <a:latin typeface="Calibri"/>
                      </a:endParaRPr>
                    </a:p>
                    <a:p>
                      <a:pPr marL="0" marR="0" indent="0" algn="l" defTabSz="914400" rtl="0" eaLnBrk="1" fontAlgn="ctr" latinLnBrk="0" hangingPunct="1">
                        <a:lnSpc>
                          <a:spcPct val="100000"/>
                        </a:lnSpc>
                        <a:spcBef>
                          <a:spcPts val="0"/>
                        </a:spcBef>
                        <a:spcAft>
                          <a:spcPts val="0"/>
                        </a:spcAft>
                        <a:buClrTx/>
                        <a:buSzTx/>
                        <a:buFontTx/>
                        <a:buNone/>
                        <a:tabLst/>
                        <a:defRPr/>
                      </a:pPr>
                      <a:r>
                        <a:rPr lang="en-ZA" sz="1100" dirty="0" smtClean="0"/>
                        <a:t>Project Finance </a:t>
                      </a:r>
                    </a:p>
                    <a:p>
                      <a:pPr algn="l" fontAlgn="ctr"/>
                      <a:endParaRPr lang="en-ZA" sz="1100" b="0" i="0" u="none" strike="noStrike" dirty="0" smtClean="0">
                        <a:solidFill>
                          <a:srgbClr val="000000"/>
                        </a:solidFill>
                        <a:effectLst/>
                        <a:latin typeface="Calibri"/>
                      </a:endParaRPr>
                    </a:p>
                    <a:p>
                      <a:pPr marL="0" marR="0" indent="0" algn="l" defTabSz="914400" rtl="0" eaLnBrk="1" fontAlgn="ctr" latinLnBrk="0" hangingPunct="1">
                        <a:lnSpc>
                          <a:spcPct val="100000"/>
                        </a:lnSpc>
                        <a:spcBef>
                          <a:spcPts val="0"/>
                        </a:spcBef>
                        <a:spcAft>
                          <a:spcPts val="0"/>
                        </a:spcAft>
                        <a:buClrTx/>
                        <a:buSzTx/>
                        <a:buFontTx/>
                        <a:buNone/>
                        <a:tabLst/>
                        <a:defRPr/>
                      </a:pPr>
                      <a:r>
                        <a:rPr lang="en-ZA" sz="1100" dirty="0" smtClean="0"/>
                        <a:t>Planning Finance</a:t>
                      </a:r>
                    </a:p>
                    <a:p>
                      <a:pPr marL="0" marR="0" indent="0" algn="l" defTabSz="914400" rtl="0" eaLnBrk="1" fontAlgn="ctr" latinLnBrk="0" hangingPunct="1">
                        <a:lnSpc>
                          <a:spcPct val="100000"/>
                        </a:lnSpc>
                        <a:spcBef>
                          <a:spcPts val="0"/>
                        </a:spcBef>
                        <a:spcAft>
                          <a:spcPts val="0"/>
                        </a:spcAft>
                        <a:buClrTx/>
                        <a:buSzTx/>
                        <a:buFontTx/>
                        <a:buNone/>
                        <a:tabLst/>
                        <a:defRPr/>
                      </a:pPr>
                      <a:endParaRPr lang="en-ZA" sz="1100" dirty="0" smtClean="0"/>
                    </a:p>
                    <a:p>
                      <a:pPr marL="0" marR="0" indent="0" algn="l" defTabSz="914400" rtl="0" eaLnBrk="1" fontAlgn="ctr" latinLnBrk="0" hangingPunct="1">
                        <a:lnSpc>
                          <a:spcPct val="100000"/>
                        </a:lnSpc>
                        <a:spcBef>
                          <a:spcPts val="0"/>
                        </a:spcBef>
                        <a:spcAft>
                          <a:spcPts val="0"/>
                        </a:spcAft>
                        <a:buClrTx/>
                        <a:buSzTx/>
                        <a:buFontTx/>
                        <a:buNone/>
                        <a:tabLst/>
                        <a:defRPr/>
                      </a:pPr>
                      <a:endParaRPr lang="en-ZA" sz="1100" dirty="0" smtClean="0"/>
                    </a:p>
                    <a:p>
                      <a:pPr algn="l" fontAlgn="ctr"/>
                      <a:endParaRPr lang="en-ZA" sz="1100" b="0" i="0" u="none" strike="noStrike" dirty="0">
                        <a:solidFill>
                          <a:srgbClr val="000000"/>
                        </a:solidFill>
                        <a:effectLst/>
                        <a:latin typeface="Calibri"/>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9">
                  <a:txBody>
                    <a:bodyPr/>
                    <a:lstStyle/>
                    <a:p>
                      <a:pPr algn="l" fontAlgn="ctr"/>
                      <a:r>
                        <a:rPr lang="en-ZA" sz="1100" u="none" strike="noStrike" dirty="0" smtClean="0">
                          <a:effectLst/>
                        </a:rPr>
                        <a:t>Strategy, Knowledge Management &amp; Communication</a:t>
                      </a:r>
                    </a:p>
                    <a:p>
                      <a:pPr algn="l" fontAlgn="ctr"/>
                      <a:endParaRPr lang="en-ZA" sz="1100" u="none" strike="noStrike" dirty="0" smtClean="0">
                        <a:effectLst/>
                      </a:endParaRPr>
                    </a:p>
                    <a:p>
                      <a:pPr marL="0" marR="0" indent="0" algn="l" defTabSz="914400" rtl="0" eaLnBrk="1" fontAlgn="ctr" latinLnBrk="0" hangingPunct="1">
                        <a:lnSpc>
                          <a:spcPct val="100000"/>
                        </a:lnSpc>
                        <a:spcBef>
                          <a:spcPts val="0"/>
                        </a:spcBef>
                        <a:spcAft>
                          <a:spcPts val="0"/>
                        </a:spcAft>
                        <a:buClrTx/>
                        <a:buSzTx/>
                        <a:buFontTx/>
                        <a:buNone/>
                        <a:tabLst/>
                        <a:defRPr/>
                      </a:pPr>
                      <a:r>
                        <a:rPr lang="en-ZA" sz="1100" dirty="0" smtClean="0"/>
                        <a:t>Operational Partnerships</a:t>
                      </a:r>
                    </a:p>
                    <a:p>
                      <a:pPr algn="l" fontAlgn="ctr"/>
                      <a:endParaRPr lang="en-ZA" sz="1100" u="none" strike="noStrike" dirty="0">
                        <a:effectLs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36635">
                <a:tc>
                  <a:txBody>
                    <a:bodyPr/>
                    <a:lstStyle/>
                    <a:p>
                      <a:pPr algn="l" fontAlgn="ctr"/>
                      <a:r>
                        <a:rPr lang="en-ZA" sz="1100" u="none" strike="noStrike" dirty="0">
                          <a:solidFill>
                            <a:schemeClr val="bg1"/>
                          </a:solidFill>
                          <a:effectLst/>
                        </a:rPr>
                        <a:t>Programme Planning</a:t>
                      </a:r>
                      <a:endParaRPr lang="en-ZA" sz="1100" b="0" i="0" u="none" strike="noStrike" dirty="0">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dirty="0">
                          <a:solidFill>
                            <a:schemeClr val="bg1"/>
                          </a:solidFill>
                          <a:effectLst/>
                        </a:rPr>
                        <a:t>Network Plan per City Region</a:t>
                      </a:r>
                      <a:endParaRPr lang="en-ZA" sz="1100" b="0" i="0" u="none" strike="noStrike" dirty="0">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dirty="0">
                          <a:solidFill>
                            <a:schemeClr val="bg1"/>
                          </a:solidFill>
                          <a:effectLst/>
                        </a:rPr>
                        <a:t>Network Planning</a:t>
                      </a:r>
                      <a:endParaRPr lang="en-ZA" sz="1100" b="0" i="0" u="none" strike="noStrike" dirty="0">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a:solidFill>
                            <a:schemeClr val="bg1"/>
                          </a:solidFill>
                          <a:effectLst/>
                        </a:rPr>
                        <a:t>Urban Planning</a:t>
                      </a:r>
                      <a:endParaRPr lang="en-ZA" sz="1100" b="0" i="0" u="none" strike="noStrike">
                        <a:solidFill>
                          <a:schemeClr val="bg1"/>
                        </a:solidFill>
                        <a:effectLst/>
                        <a:latin typeface="Calibri"/>
                      </a:endParaRPr>
                    </a:p>
                  </a:txBody>
                  <a:tcPr marL="7365" marR="7365" marT="7365" marB="0" anchor="ctr">
                    <a:lnR w="12700" cap="flat" cmpd="sng" algn="ctr">
                      <a:solidFill>
                        <a:schemeClr val="tx1"/>
                      </a:solidFill>
                      <a:prstDash val="solid"/>
                      <a:round/>
                      <a:headEnd type="none" w="med" len="med"/>
                      <a:tailEnd type="none" w="med" len="med"/>
                    </a:lnR>
                    <a:solidFill>
                      <a:schemeClr val="tx2"/>
                    </a:solidFill>
                  </a:tcPr>
                </a:tc>
                <a:tc rowSpan="4">
                  <a:txBody>
                    <a:bodyPr/>
                    <a:lstStyle/>
                    <a:p>
                      <a:pPr algn="l" fontAlgn="ctr"/>
                      <a:r>
                        <a:rPr lang="en-ZA" sz="1100" u="none" strike="noStrike" dirty="0">
                          <a:effectLst/>
                        </a:rPr>
                        <a:t>TA Gazette &amp; Payment Schedule</a:t>
                      </a:r>
                      <a:endParaRPr lang="en-ZA" sz="1100" b="0" i="0" u="none" strike="noStrike" dirty="0">
                        <a:solidFill>
                          <a:srgbClr val="000000"/>
                        </a:solidFill>
                        <a:effectLst/>
                        <a:latin typeface="Calibri"/>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ZA"/>
                    </a:p>
                  </a:txBody>
                  <a:tcPr/>
                </a:tc>
                <a:tc vMerge="1">
                  <a:txBody>
                    <a:bodyPr/>
                    <a:lstStyle/>
                    <a:p>
                      <a:endParaRPr lang="en-ZA"/>
                    </a:p>
                  </a:txBody>
                  <a:tcPr/>
                </a:tc>
                <a:tc vMerge="1">
                  <a:txBody>
                    <a:bodyPr/>
                    <a:lstStyle/>
                    <a:p>
                      <a:endParaRPr lang="en-ZA"/>
                    </a:p>
                  </a:txBody>
                  <a:tcPr/>
                </a:tc>
              </a:tr>
              <a:tr h="336635">
                <a:tc>
                  <a:txBody>
                    <a:bodyPr/>
                    <a:lstStyle/>
                    <a:p>
                      <a:pPr algn="l" fontAlgn="ctr"/>
                      <a:r>
                        <a:rPr lang="en-ZA" sz="1100" u="none" strike="noStrike" dirty="0">
                          <a:solidFill>
                            <a:schemeClr val="bg1"/>
                          </a:solidFill>
                          <a:effectLst/>
                        </a:rPr>
                        <a:t>Precinct Plans*</a:t>
                      </a:r>
                      <a:endParaRPr lang="en-ZA" sz="1100" b="0" i="0" u="none" strike="noStrike" dirty="0">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a:solidFill>
                            <a:schemeClr val="bg1"/>
                          </a:solidFill>
                          <a:effectLst/>
                        </a:rPr>
                        <a:t>Precinct Plan</a:t>
                      </a:r>
                      <a:endParaRPr lang="en-ZA" sz="1100" b="0" i="0" u="none" strike="noStrike">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dirty="0">
                          <a:solidFill>
                            <a:schemeClr val="bg1"/>
                          </a:solidFill>
                          <a:effectLst/>
                        </a:rPr>
                        <a:t>Precinct Planning</a:t>
                      </a:r>
                      <a:endParaRPr lang="en-ZA" sz="1100" b="0" i="0" u="none" strike="noStrike" dirty="0">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a:solidFill>
                            <a:schemeClr val="bg1"/>
                          </a:solidFill>
                          <a:effectLst/>
                        </a:rPr>
                        <a:t>Urban Planning</a:t>
                      </a:r>
                      <a:endParaRPr lang="en-ZA" sz="1100" b="0" i="0" u="none" strike="noStrike">
                        <a:solidFill>
                          <a:schemeClr val="bg1"/>
                        </a:solidFill>
                        <a:effectLst/>
                        <a:latin typeface="Calibri"/>
                      </a:endParaRPr>
                    </a:p>
                  </a:txBody>
                  <a:tcPr marL="7365" marR="7365" marT="7365" marB="0" anchor="ctr">
                    <a:lnR w="12700" cap="flat" cmpd="sng" algn="ctr">
                      <a:solidFill>
                        <a:schemeClr val="tx1"/>
                      </a:solidFill>
                      <a:prstDash val="solid"/>
                      <a:round/>
                      <a:headEnd type="none" w="med" len="med"/>
                      <a:tailEnd type="none" w="med" len="med"/>
                    </a:lnR>
                    <a:solidFill>
                      <a:schemeClr val="tx2"/>
                    </a:solidFill>
                  </a:tcPr>
                </a:tc>
                <a:tc vMerge="1">
                  <a:txBody>
                    <a:bodyPr/>
                    <a:lstStyle/>
                    <a:p>
                      <a:endParaRPr lang="en-ZA"/>
                    </a:p>
                  </a:txBody>
                  <a:tcPr/>
                </a:tc>
                <a:tc vMerge="1">
                  <a:txBody>
                    <a:bodyPr/>
                    <a:lstStyle/>
                    <a:p>
                      <a:endParaRPr lang="en-ZA"/>
                    </a:p>
                  </a:txBody>
                  <a:tcPr/>
                </a:tc>
                <a:tc vMerge="1">
                  <a:txBody>
                    <a:bodyPr/>
                    <a:lstStyle/>
                    <a:p>
                      <a:endParaRPr lang="en-ZA"/>
                    </a:p>
                  </a:txBody>
                  <a:tcPr/>
                </a:tc>
                <a:tc vMerge="1">
                  <a:txBody>
                    <a:bodyPr/>
                    <a:lstStyle/>
                    <a:p>
                      <a:endParaRPr lang="en-ZA"/>
                    </a:p>
                  </a:txBody>
                  <a:tcPr/>
                </a:tc>
              </a:tr>
              <a:tr h="423321">
                <a:tc>
                  <a:txBody>
                    <a:bodyPr/>
                    <a:lstStyle/>
                    <a:p>
                      <a:pPr algn="l" fontAlgn="ctr"/>
                      <a:r>
                        <a:rPr lang="en-ZA" sz="1100" u="none" strike="noStrike" dirty="0">
                          <a:solidFill>
                            <a:schemeClr val="bg1"/>
                          </a:solidFill>
                          <a:effectLst/>
                        </a:rPr>
                        <a:t>Precinct Management*</a:t>
                      </a:r>
                      <a:endParaRPr lang="en-ZA" sz="1100" b="0" i="0" u="none" strike="noStrike" dirty="0">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dirty="0">
                          <a:solidFill>
                            <a:schemeClr val="bg1"/>
                          </a:solidFill>
                          <a:effectLst/>
                        </a:rPr>
                        <a:t>Precinct Management Plan</a:t>
                      </a:r>
                      <a:endParaRPr lang="en-ZA" sz="1100" b="0" i="0" u="none" strike="noStrike" dirty="0">
                        <a:solidFill>
                          <a:schemeClr val="bg1"/>
                        </a:solidFill>
                        <a:effectLst/>
                        <a:latin typeface="Calibri"/>
                      </a:endParaRPr>
                    </a:p>
                  </a:txBody>
                  <a:tcPr marL="7365" marR="7365" marT="7365" marB="0" anchor="ctr">
                    <a:solidFill>
                      <a:schemeClr val="tx2"/>
                    </a:solidFill>
                  </a:tcPr>
                </a:tc>
                <a:tc rowSpan="2">
                  <a:txBody>
                    <a:bodyPr/>
                    <a:lstStyle/>
                    <a:p>
                      <a:pPr algn="l" fontAlgn="ctr"/>
                      <a:r>
                        <a:rPr lang="en-ZA" sz="1100" u="none" strike="noStrike" dirty="0">
                          <a:solidFill>
                            <a:schemeClr val="bg1"/>
                          </a:solidFill>
                          <a:effectLst/>
                        </a:rPr>
                        <a:t>Precinct Management</a:t>
                      </a:r>
                      <a:endParaRPr lang="en-ZA" sz="1100" b="0" i="0" u="none" strike="noStrike" dirty="0">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dirty="0" smtClean="0">
                          <a:solidFill>
                            <a:schemeClr val="bg1"/>
                          </a:solidFill>
                          <a:effectLst/>
                        </a:rPr>
                        <a:t>Portfolio</a:t>
                      </a:r>
                      <a:endParaRPr lang="en-ZA" sz="1100" b="0" i="0" u="none" strike="noStrike" dirty="0">
                        <a:solidFill>
                          <a:schemeClr val="bg1"/>
                        </a:solidFill>
                        <a:effectLst/>
                        <a:latin typeface="Calibri"/>
                      </a:endParaRPr>
                    </a:p>
                  </a:txBody>
                  <a:tcPr marL="7365" marR="7365" marT="7365" marB="0" anchor="ctr">
                    <a:lnR w="12700" cap="flat" cmpd="sng" algn="ctr">
                      <a:solidFill>
                        <a:schemeClr val="tx1"/>
                      </a:solidFill>
                      <a:prstDash val="solid"/>
                      <a:round/>
                      <a:headEnd type="none" w="med" len="med"/>
                      <a:tailEnd type="none" w="med" len="med"/>
                    </a:lnR>
                    <a:solidFill>
                      <a:schemeClr val="tx2"/>
                    </a:solidFill>
                  </a:tcPr>
                </a:tc>
                <a:tc vMerge="1">
                  <a:txBody>
                    <a:bodyPr/>
                    <a:lstStyle/>
                    <a:p>
                      <a:endParaRPr lang="en-ZA"/>
                    </a:p>
                  </a:txBody>
                  <a:tcPr/>
                </a:tc>
                <a:tc vMerge="1">
                  <a:txBody>
                    <a:bodyPr/>
                    <a:lstStyle/>
                    <a:p>
                      <a:endParaRPr lang="en-ZA"/>
                    </a:p>
                  </a:txBody>
                  <a:tcPr/>
                </a:tc>
                <a:tc vMerge="1">
                  <a:txBody>
                    <a:bodyPr/>
                    <a:lstStyle/>
                    <a:p>
                      <a:endParaRPr lang="en-ZA"/>
                    </a:p>
                  </a:txBody>
                  <a:tcPr/>
                </a:tc>
                <a:tc vMerge="1">
                  <a:txBody>
                    <a:bodyPr/>
                    <a:lstStyle/>
                    <a:p>
                      <a:endParaRPr lang="en-ZA"/>
                    </a:p>
                  </a:txBody>
                  <a:tcPr/>
                </a:tc>
              </a:tr>
              <a:tr h="171173">
                <a:tc>
                  <a:txBody>
                    <a:bodyPr/>
                    <a:lstStyle/>
                    <a:p>
                      <a:pPr algn="l" fontAlgn="ctr"/>
                      <a:r>
                        <a:rPr lang="en-ZA" sz="1100" u="none" strike="noStrike">
                          <a:solidFill>
                            <a:schemeClr val="bg1"/>
                          </a:solidFill>
                          <a:effectLst/>
                        </a:rPr>
                        <a:t>Leverage*</a:t>
                      </a:r>
                      <a:endParaRPr lang="en-ZA" sz="1100" b="0" i="0" u="none" strike="noStrike">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dirty="0">
                          <a:solidFill>
                            <a:schemeClr val="bg1"/>
                          </a:solidFill>
                          <a:effectLst/>
                        </a:rPr>
                        <a:t>Leverage Report</a:t>
                      </a:r>
                      <a:endParaRPr lang="en-ZA" sz="1100" b="0" i="0" u="none" strike="noStrike" dirty="0">
                        <a:solidFill>
                          <a:schemeClr val="bg1"/>
                        </a:solidFill>
                        <a:effectLst/>
                        <a:latin typeface="Calibri"/>
                      </a:endParaRPr>
                    </a:p>
                  </a:txBody>
                  <a:tcPr marL="7365" marR="7365" marT="7365" marB="0" anchor="ctr">
                    <a:solidFill>
                      <a:schemeClr val="tx2"/>
                    </a:solidFill>
                  </a:tcPr>
                </a:tc>
                <a:tc vMerge="1">
                  <a:txBody>
                    <a:bodyPr/>
                    <a:lstStyle/>
                    <a:p>
                      <a:endParaRPr lang="en-ZA"/>
                    </a:p>
                  </a:txBody>
                  <a:tcPr/>
                </a:tc>
                <a:tc>
                  <a:txBody>
                    <a:bodyPr/>
                    <a:lstStyle/>
                    <a:p>
                      <a:pPr algn="l" fontAlgn="ctr"/>
                      <a:r>
                        <a:rPr lang="en-ZA" sz="1100" u="none" strike="noStrike" dirty="0">
                          <a:solidFill>
                            <a:schemeClr val="bg1"/>
                          </a:solidFill>
                          <a:effectLst/>
                        </a:rPr>
                        <a:t>Portfolio</a:t>
                      </a:r>
                      <a:endParaRPr lang="en-ZA" sz="1100" b="0" i="0" u="none" strike="noStrike" dirty="0">
                        <a:solidFill>
                          <a:schemeClr val="bg1"/>
                        </a:solidFill>
                        <a:effectLst/>
                        <a:latin typeface="Calibri"/>
                      </a:endParaRPr>
                    </a:p>
                  </a:txBody>
                  <a:tcPr marL="7365" marR="7365" marT="7365" marB="0" anchor="ctr">
                    <a:lnR w="12700" cap="flat" cmpd="sng" algn="ctr">
                      <a:solidFill>
                        <a:schemeClr val="tx1"/>
                      </a:solidFill>
                      <a:prstDash val="solid"/>
                      <a:round/>
                      <a:headEnd type="none" w="med" len="med"/>
                      <a:tailEnd type="none" w="med" len="med"/>
                    </a:lnR>
                    <a:solidFill>
                      <a:schemeClr val="tx2"/>
                    </a:solidFill>
                  </a:tcPr>
                </a:tc>
                <a:tc vMerge="1">
                  <a:txBody>
                    <a:bodyPr/>
                    <a:lstStyle/>
                    <a:p>
                      <a:endParaRPr lang="en-ZA"/>
                    </a:p>
                  </a:txBody>
                  <a:tcPr/>
                </a:tc>
                <a:tc vMerge="1">
                  <a:txBody>
                    <a:bodyPr/>
                    <a:lstStyle/>
                    <a:p>
                      <a:endParaRPr lang="en-ZA"/>
                    </a:p>
                  </a:txBody>
                  <a:tcPr/>
                </a:tc>
                <a:tc vMerge="1">
                  <a:txBody>
                    <a:bodyPr/>
                    <a:lstStyle/>
                    <a:p>
                      <a:endParaRPr lang="en-ZA"/>
                    </a:p>
                  </a:txBody>
                  <a:tcPr/>
                </a:tc>
                <a:tc vMerge="1">
                  <a:txBody>
                    <a:bodyPr/>
                    <a:lstStyle/>
                    <a:p>
                      <a:endParaRPr lang="en-ZA"/>
                    </a:p>
                  </a:txBody>
                  <a:tcPr/>
                </a:tc>
              </a:tr>
              <a:tr h="561947">
                <a:tc>
                  <a:txBody>
                    <a:bodyPr/>
                    <a:lstStyle/>
                    <a:p>
                      <a:pPr marL="0" algn="l" defTabSz="914400" rtl="0" eaLnBrk="1" fontAlgn="ctr" latinLnBrk="0" hangingPunct="1"/>
                      <a:r>
                        <a:rPr lang="en-ZA" sz="1100" u="none" strike="noStrike" kern="1200" dirty="0">
                          <a:solidFill>
                            <a:schemeClr val="bg1"/>
                          </a:solidFill>
                          <a:effectLst/>
                          <a:latin typeface="+mn-lt"/>
                          <a:ea typeface="+mn-ea"/>
                          <a:cs typeface="+mn-cs"/>
                        </a:rPr>
                        <a:t>Project Delivery*</a:t>
                      </a:r>
                    </a:p>
                  </a:txBody>
                  <a:tcPr marL="7365" marR="7365" marT="7365" marB="0" anchor="ctr">
                    <a:solidFill>
                      <a:schemeClr val="tx2"/>
                    </a:solidFill>
                  </a:tcPr>
                </a:tc>
                <a:tc>
                  <a:txBody>
                    <a:bodyPr/>
                    <a:lstStyle/>
                    <a:p>
                      <a:pPr marL="0" algn="l" defTabSz="914400" rtl="0" eaLnBrk="1" fontAlgn="ctr" latinLnBrk="0" hangingPunct="1"/>
                      <a:r>
                        <a:rPr lang="en-ZA" sz="1100" u="none" strike="noStrike" kern="1200" dirty="0">
                          <a:solidFill>
                            <a:schemeClr val="bg1"/>
                          </a:solidFill>
                          <a:effectLst/>
                          <a:latin typeface="+mn-lt"/>
                          <a:ea typeface="+mn-ea"/>
                          <a:cs typeface="+mn-cs"/>
                        </a:rPr>
                        <a:t>Project Plan (?)</a:t>
                      </a:r>
                    </a:p>
                  </a:txBody>
                  <a:tcPr marL="7365" marR="7365" marT="7365" marB="0" anchor="ctr">
                    <a:solidFill>
                      <a:schemeClr val="tx2"/>
                    </a:solidFill>
                  </a:tcPr>
                </a:tc>
                <a:tc>
                  <a:txBody>
                    <a:bodyPr/>
                    <a:lstStyle/>
                    <a:p>
                      <a:pPr marL="0" algn="l" defTabSz="914400" rtl="0" eaLnBrk="1" fontAlgn="ctr" latinLnBrk="0" hangingPunct="1"/>
                      <a:r>
                        <a:rPr lang="en-ZA" sz="1100" u="none" strike="noStrike" kern="1200" dirty="0">
                          <a:solidFill>
                            <a:schemeClr val="bg1"/>
                          </a:solidFill>
                          <a:effectLst/>
                          <a:latin typeface="+mn-lt"/>
                          <a:ea typeface="+mn-ea"/>
                          <a:cs typeface="+mn-cs"/>
                        </a:rPr>
                        <a:t>Implementation</a:t>
                      </a:r>
                    </a:p>
                  </a:txBody>
                  <a:tcPr marL="7365" marR="7365" marT="7365" marB="0" anchor="ctr">
                    <a:solidFill>
                      <a:schemeClr val="tx2"/>
                    </a:solidFill>
                  </a:tcPr>
                </a:tc>
                <a:tc>
                  <a:txBody>
                    <a:bodyPr/>
                    <a:lstStyle/>
                    <a:p>
                      <a:pPr marL="0" algn="l" defTabSz="914400" rtl="0" eaLnBrk="1" fontAlgn="ctr" latinLnBrk="0" hangingPunct="1"/>
                      <a:r>
                        <a:rPr lang="en-ZA" sz="1100" u="none" strike="noStrike" kern="1200" dirty="0">
                          <a:solidFill>
                            <a:schemeClr val="bg1"/>
                          </a:solidFill>
                          <a:effectLst/>
                          <a:latin typeface="+mn-lt"/>
                          <a:ea typeface="+mn-ea"/>
                          <a:cs typeface="+mn-cs"/>
                        </a:rPr>
                        <a:t>Project Implementation</a:t>
                      </a:r>
                    </a:p>
                  </a:txBody>
                  <a:tcPr marL="7365" marR="7365" marT="7365" marB="0" anchor="ctr">
                    <a:lnR w="12700" cap="flat" cmpd="sng" algn="ctr">
                      <a:solidFill>
                        <a:schemeClr val="tx1"/>
                      </a:solidFill>
                      <a:prstDash val="solid"/>
                      <a:round/>
                      <a:headEnd type="none" w="med" len="med"/>
                      <a:tailEnd type="none" w="med" len="med"/>
                    </a:lnR>
                    <a:solidFill>
                      <a:schemeClr val="tx2"/>
                    </a:solidFill>
                  </a:tcPr>
                </a:tc>
                <a:tc>
                  <a:txBody>
                    <a:bodyPr/>
                    <a:lstStyle/>
                    <a:p>
                      <a:pPr algn="l" fontAlgn="ctr"/>
                      <a:r>
                        <a:rPr lang="en-ZA" sz="1100" u="none" strike="noStrike" dirty="0" smtClean="0">
                          <a:effectLst/>
                        </a:rPr>
                        <a:t>CG Gazette &amp; Payment Schedule</a:t>
                      </a:r>
                      <a:endParaRPr lang="en-ZA" sz="1100" b="0" i="0" u="none" strike="noStrike" dirty="0">
                        <a:solidFill>
                          <a:srgbClr val="000000"/>
                        </a:solidFill>
                        <a:effectLst/>
                        <a:latin typeface="Calibri"/>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ZA"/>
                    </a:p>
                  </a:txBody>
                  <a:tcPr/>
                </a:tc>
                <a:tc vMerge="1">
                  <a:txBody>
                    <a:bodyPr/>
                    <a:lstStyle/>
                    <a:p>
                      <a:endParaRPr lang="en-ZA"/>
                    </a:p>
                  </a:txBody>
                  <a:tcPr/>
                </a:tc>
                <a:tc vMerge="1">
                  <a:txBody>
                    <a:bodyPr/>
                    <a:lstStyle/>
                    <a:p>
                      <a:endParaRPr lang="en-ZA"/>
                    </a:p>
                  </a:txBody>
                  <a:tcPr/>
                </a:tc>
              </a:tr>
              <a:tr h="638209">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u="none" strike="noStrike" kern="1200" dirty="0" smtClean="0">
                          <a:solidFill>
                            <a:schemeClr val="bg1"/>
                          </a:solidFill>
                          <a:effectLst/>
                          <a:latin typeface="+mn-lt"/>
                          <a:ea typeface="+mn-ea"/>
                          <a:cs typeface="+mn-cs"/>
                        </a:rPr>
                        <a:t>Rural Handover</a:t>
                      </a:r>
                    </a:p>
                    <a:p>
                      <a:pPr marL="0" algn="l" defTabSz="914400" rtl="0" eaLnBrk="1" fontAlgn="ctr" latinLnBrk="0" hangingPunct="1"/>
                      <a:endParaRPr lang="en-ZA" sz="1100" u="none" strike="noStrike" kern="1200" dirty="0">
                        <a:solidFill>
                          <a:schemeClr val="bg1"/>
                        </a:solidFill>
                        <a:effectLst/>
                        <a:latin typeface="+mn-lt"/>
                        <a:ea typeface="+mn-ea"/>
                        <a:cs typeface="+mn-cs"/>
                      </a:endParaRPr>
                    </a:p>
                  </a:txBody>
                  <a:tcPr marL="7365" marR="7365" marT="7365" marB="0" anchor="ctr">
                    <a:solidFill>
                      <a:schemeClr val="tx2"/>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u="none" strike="noStrike" kern="1200" dirty="0" smtClean="0">
                          <a:solidFill>
                            <a:schemeClr val="bg1"/>
                          </a:solidFill>
                          <a:effectLst/>
                          <a:latin typeface="+mn-lt"/>
                          <a:ea typeface="+mn-ea"/>
                          <a:cs typeface="+mn-cs"/>
                        </a:rPr>
                        <a:t>Project implementation</a:t>
                      </a:r>
                    </a:p>
                    <a:p>
                      <a:pPr marL="0" marR="0" indent="0" algn="l" defTabSz="914400" rtl="0" eaLnBrk="1" fontAlgn="ctr" latinLnBrk="0" hangingPunct="1">
                        <a:lnSpc>
                          <a:spcPct val="100000"/>
                        </a:lnSpc>
                        <a:spcBef>
                          <a:spcPts val="0"/>
                        </a:spcBef>
                        <a:spcAft>
                          <a:spcPts val="0"/>
                        </a:spcAft>
                        <a:buClrTx/>
                        <a:buSzTx/>
                        <a:buFontTx/>
                        <a:buNone/>
                        <a:tabLst/>
                        <a:defRPr/>
                      </a:pPr>
                      <a:r>
                        <a:rPr lang="en-ZA" sz="1100" u="none" strike="noStrike" kern="1200" dirty="0" smtClean="0">
                          <a:solidFill>
                            <a:schemeClr val="bg1"/>
                          </a:solidFill>
                          <a:effectLst/>
                          <a:latin typeface="+mn-lt"/>
                          <a:ea typeface="+mn-ea"/>
                          <a:cs typeface="+mn-cs"/>
                        </a:rPr>
                        <a:t>Monitoring</a:t>
                      </a:r>
                    </a:p>
                    <a:p>
                      <a:pPr marL="0" marR="0" indent="0" algn="l" defTabSz="914400" rtl="0" eaLnBrk="1" fontAlgn="ctr" latinLnBrk="0" hangingPunct="1">
                        <a:lnSpc>
                          <a:spcPct val="100000"/>
                        </a:lnSpc>
                        <a:spcBef>
                          <a:spcPts val="0"/>
                        </a:spcBef>
                        <a:spcAft>
                          <a:spcPts val="0"/>
                        </a:spcAft>
                        <a:buClrTx/>
                        <a:buSzTx/>
                        <a:buFontTx/>
                        <a:buNone/>
                        <a:tabLst/>
                        <a:defRPr/>
                      </a:pPr>
                      <a:r>
                        <a:rPr lang="en-ZA" sz="1100" u="none" strike="noStrike" kern="1200" dirty="0" smtClean="0">
                          <a:solidFill>
                            <a:schemeClr val="bg1"/>
                          </a:solidFill>
                          <a:effectLst/>
                          <a:latin typeface="+mn-lt"/>
                          <a:ea typeface="+mn-ea"/>
                          <a:cs typeface="+mn-cs"/>
                        </a:rPr>
                        <a:t>Close outs</a:t>
                      </a:r>
                    </a:p>
                  </a:txBody>
                  <a:tcPr>
                    <a:solidFill>
                      <a:schemeClr val="tx2"/>
                    </a:solidFill>
                  </a:tcPr>
                </a:tc>
                <a:tc>
                  <a:txBody>
                    <a:bodyPr/>
                    <a:lstStyle/>
                    <a:p>
                      <a:pPr marL="0" algn="l" defTabSz="914400" rtl="0" eaLnBrk="1" fontAlgn="ctr" latinLnBrk="0" hangingPunct="1"/>
                      <a:r>
                        <a:rPr lang="en-ZA" sz="1100" u="none" strike="noStrike" kern="1200" dirty="0" smtClean="0">
                          <a:solidFill>
                            <a:schemeClr val="bg1"/>
                          </a:solidFill>
                          <a:effectLst/>
                          <a:latin typeface="+mn-lt"/>
                          <a:ea typeface="+mn-ea"/>
                          <a:cs typeface="+mn-cs"/>
                        </a:rPr>
                        <a:t>Implementation</a:t>
                      </a:r>
                      <a:endParaRPr lang="en-ZA" sz="1100" u="none" strike="noStrike" kern="1200" dirty="0">
                        <a:solidFill>
                          <a:schemeClr val="bg1"/>
                        </a:solidFill>
                        <a:effectLst/>
                        <a:latin typeface="+mn-lt"/>
                        <a:ea typeface="+mn-ea"/>
                        <a:cs typeface="+mn-cs"/>
                      </a:endParaRPr>
                    </a:p>
                  </a:txBody>
                  <a:tcPr marL="7365" marR="7365" marT="7365" marB="0" anchor="ctr">
                    <a:solidFill>
                      <a:schemeClr val="tx2"/>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u="none" strike="noStrike" kern="1200" dirty="0" smtClean="0">
                          <a:solidFill>
                            <a:schemeClr val="bg1"/>
                          </a:solidFill>
                          <a:effectLst/>
                          <a:latin typeface="+mn-lt"/>
                          <a:ea typeface="+mn-ea"/>
                          <a:cs typeface="+mn-cs"/>
                        </a:rPr>
                        <a:t>Project Implementation</a:t>
                      </a:r>
                    </a:p>
                    <a:p>
                      <a:pPr marL="0" algn="l" defTabSz="914400" rtl="0" eaLnBrk="1" fontAlgn="ctr" latinLnBrk="0" hangingPunct="1"/>
                      <a:endParaRPr lang="en-ZA" sz="1100" u="none" strike="noStrike" kern="1200" dirty="0">
                        <a:solidFill>
                          <a:schemeClr val="bg1"/>
                        </a:solidFill>
                        <a:effectLst/>
                        <a:latin typeface="+mn-lt"/>
                        <a:ea typeface="+mn-ea"/>
                        <a:cs typeface="+mn-cs"/>
                      </a:endParaRPr>
                    </a:p>
                  </a:txBody>
                  <a:tcPr marL="7365" marR="7365" marT="7365" marB="0" anchor="ctr">
                    <a:lnR w="12700" cap="flat" cmpd="sng" algn="ctr">
                      <a:solidFill>
                        <a:schemeClr val="tx1"/>
                      </a:solidFill>
                      <a:prstDash val="solid"/>
                      <a:round/>
                      <a:headEnd type="none" w="med" len="med"/>
                      <a:tailEnd type="none" w="med" len="med"/>
                    </a:lnR>
                    <a:solidFill>
                      <a:schemeClr val="tx2"/>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u="none" strike="noStrike" dirty="0" smtClean="0">
                          <a:effectLst/>
                        </a:rPr>
                        <a:t>CG Gazette &amp; Payment Schedule</a:t>
                      </a:r>
                      <a:endParaRPr lang="en-ZA" sz="1100" b="0" i="0" u="none" strike="noStrike" dirty="0" smtClean="0">
                        <a:solidFill>
                          <a:srgbClr val="000000"/>
                        </a:solidFill>
                        <a:effectLst/>
                        <a:latin typeface="Calibri"/>
                      </a:endParaRPr>
                    </a:p>
                    <a:p>
                      <a:pPr algn="l" fontAlgn="ctr"/>
                      <a:endParaRPr lang="en-ZA" sz="1100" b="0" i="0" u="none" strike="noStrike" dirty="0">
                        <a:solidFill>
                          <a:srgbClr val="000000"/>
                        </a:solidFill>
                        <a:effectLst/>
                        <a:latin typeface="Calibri"/>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en-ZA" sz="800" b="0" i="0" u="none" strike="noStrike" dirty="0">
                        <a:solidFill>
                          <a:srgbClr val="000000"/>
                        </a:solidFill>
                        <a:effectLst/>
                        <a:latin typeface="Calibri"/>
                      </a:endParaRPr>
                    </a:p>
                  </a:txBody>
                  <a:tcPr marL="7365" marR="7365" marT="7365" marB="0" anchor="ctr"/>
                </a:tc>
                <a:tc vMerge="1">
                  <a:txBody>
                    <a:bodyPr/>
                    <a:lstStyle/>
                    <a:p>
                      <a:pPr algn="l" fontAlgn="ctr"/>
                      <a:endParaRPr lang="en-ZA" sz="800" b="0" i="0" u="none" strike="noStrike" dirty="0">
                        <a:solidFill>
                          <a:srgbClr val="000000"/>
                        </a:solidFill>
                        <a:effectLst/>
                        <a:latin typeface="Calibri"/>
                      </a:endParaRPr>
                    </a:p>
                  </a:txBody>
                  <a:tcPr marL="7365" marR="7365" marT="7365" marB="0" anchor="ctr"/>
                </a:tc>
                <a:tc vMerge="1">
                  <a:txBody>
                    <a:bodyPr/>
                    <a:lstStyle/>
                    <a:p>
                      <a:pPr algn="l" fontAlgn="ctr"/>
                      <a:endParaRPr lang="en-ZA" sz="800" b="0" i="0" u="none" strike="noStrike" dirty="0">
                        <a:solidFill>
                          <a:srgbClr val="000000"/>
                        </a:solidFill>
                        <a:effectLst/>
                        <a:latin typeface="Calibri"/>
                      </a:endParaRPr>
                    </a:p>
                  </a:txBody>
                  <a:tcPr marL="7365" marR="7365" marT="7365" marB="0" anchor="ctr"/>
                </a:tc>
              </a:tr>
              <a:tr h="780033">
                <a:tc>
                  <a:txBody>
                    <a:bodyPr/>
                    <a:lstStyle/>
                    <a:p>
                      <a:pPr marL="0" algn="l" defTabSz="914400" rtl="0" eaLnBrk="1" fontAlgn="ctr" latinLnBrk="0" hangingPunct="1"/>
                      <a:endParaRPr lang="en-ZA" sz="1100" u="none" strike="noStrike" kern="1200" dirty="0">
                        <a:solidFill>
                          <a:schemeClr val="bg1"/>
                        </a:solidFill>
                        <a:effectLst/>
                        <a:latin typeface="+mn-lt"/>
                        <a:ea typeface="+mn-ea"/>
                        <a:cs typeface="+mn-cs"/>
                      </a:endParaRPr>
                    </a:p>
                  </a:txBody>
                  <a:tcPr marL="7365" marR="7365" marT="7365" marB="0" anchor="ctr">
                    <a:solidFill>
                      <a:schemeClr val="tx2"/>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u="none" strike="noStrike" kern="1200" dirty="0" smtClean="0">
                          <a:solidFill>
                            <a:schemeClr val="bg1"/>
                          </a:solidFill>
                          <a:effectLst/>
                          <a:latin typeface="+mn-lt"/>
                          <a:ea typeface="+mn-ea"/>
                          <a:cs typeface="+mn-cs"/>
                        </a:rPr>
                        <a:t>Support DRDLR in handover (project information, NDPG Operations Guide / MIS)</a:t>
                      </a:r>
                    </a:p>
                  </a:txBody>
                  <a:tcPr>
                    <a:solidFill>
                      <a:schemeClr val="tx2"/>
                    </a:solidFill>
                  </a:tcPr>
                </a:tc>
                <a:tc>
                  <a:txBody>
                    <a:bodyPr/>
                    <a:lstStyle/>
                    <a:p>
                      <a:pPr marL="0" algn="l" defTabSz="914400" rtl="0" eaLnBrk="1" fontAlgn="ctr" latinLnBrk="0" hangingPunct="1"/>
                      <a:r>
                        <a:rPr lang="en-ZA" sz="1100" u="none" strike="noStrike" kern="1200" dirty="0" smtClean="0">
                          <a:solidFill>
                            <a:schemeClr val="bg1"/>
                          </a:solidFill>
                          <a:effectLst/>
                          <a:latin typeface="+mn-lt"/>
                          <a:ea typeface="+mn-ea"/>
                          <a:cs typeface="+mn-cs"/>
                        </a:rPr>
                        <a:t>Implementation</a:t>
                      </a:r>
                      <a:endParaRPr lang="en-ZA" sz="1100" u="none" strike="noStrike" kern="1200" dirty="0">
                        <a:solidFill>
                          <a:schemeClr val="bg1"/>
                        </a:solidFill>
                        <a:effectLst/>
                        <a:latin typeface="+mn-lt"/>
                        <a:ea typeface="+mn-ea"/>
                        <a:cs typeface="+mn-cs"/>
                      </a:endParaRPr>
                    </a:p>
                  </a:txBody>
                  <a:tcPr marL="7365" marR="7365" marT="7365" marB="0" anchor="ctr">
                    <a:solidFill>
                      <a:schemeClr val="tx2"/>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u="none" strike="noStrike" kern="1200" dirty="0" smtClean="0">
                          <a:solidFill>
                            <a:schemeClr val="bg1"/>
                          </a:solidFill>
                          <a:effectLst/>
                          <a:latin typeface="+mn-lt"/>
                          <a:ea typeface="+mn-ea"/>
                          <a:cs typeface="+mn-cs"/>
                        </a:rPr>
                        <a:t>Project Implementation</a:t>
                      </a:r>
                    </a:p>
                  </a:txBody>
                  <a:tcPr marL="7365" marR="7365" marT="7365" marB="0" anchor="ctr">
                    <a:lnR w="12700" cap="flat" cmpd="sng" algn="ctr">
                      <a:solidFill>
                        <a:schemeClr val="tx1"/>
                      </a:solidFill>
                      <a:prstDash val="solid"/>
                      <a:round/>
                      <a:headEnd type="none" w="med" len="med"/>
                      <a:tailEnd type="none" w="med" len="med"/>
                    </a:lnR>
                    <a:solidFill>
                      <a:schemeClr val="tx2"/>
                    </a:solidFill>
                  </a:tcPr>
                </a:tc>
                <a:tc>
                  <a:txBody>
                    <a:bodyPr/>
                    <a:lstStyle/>
                    <a:p>
                      <a:pPr algn="l" fontAlgn="ctr"/>
                      <a:endParaRPr lang="en-ZA" sz="1100" b="0" i="0" u="none" strike="noStrike" dirty="0">
                        <a:solidFill>
                          <a:srgbClr val="000000"/>
                        </a:solidFill>
                        <a:effectLst/>
                        <a:latin typeface="Calibri"/>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en-ZA" sz="800" b="0" i="0" u="none" strike="noStrike" dirty="0">
                        <a:solidFill>
                          <a:srgbClr val="000000"/>
                        </a:solidFill>
                        <a:effectLst/>
                        <a:latin typeface="Calibri"/>
                      </a:endParaRPr>
                    </a:p>
                  </a:txBody>
                  <a:tcPr marL="7365" marR="7365" marT="7365" marB="0" anchor="ctr"/>
                </a:tc>
                <a:tc vMerge="1">
                  <a:txBody>
                    <a:bodyPr/>
                    <a:lstStyle/>
                    <a:p>
                      <a:pPr algn="l" fontAlgn="ctr"/>
                      <a:endParaRPr lang="en-ZA" sz="800" b="0" i="0" u="none" strike="noStrike" dirty="0">
                        <a:solidFill>
                          <a:srgbClr val="000000"/>
                        </a:solidFill>
                        <a:effectLst/>
                        <a:latin typeface="Calibri"/>
                      </a:endParaRPr>
                    </a:p>
                  </a:txBody>
                  <a:tcPr marL="7365" marR="7365" marT="7365" marB="0" anchor="ctr"/>
                </a:tc>
                <a:tc vMerge="1">
                  <a:txBody>
                    <a:bodyPr/>
                    <a:lstStyle/>
                    <a:p>
                      <a:pPr algn="l" fontAlgn="ctr"/>
                      <a:endParaRPr lang="en-ZA" sz="800" b="0" i="0" u="none" strike="noStrike" dirty="0">
                        <a:solidFill>
                          <a:srgbClr val="000000"/>
                        </a:solidFill>
                        <a:effectLst/>
                        <a:latin typeface="Calibri"/>
                      </a:endParaRPr>
                    </a:p>
                  </a:txBody>
                  <a:tcPr marL="7365" marR="7365" marT="7365" marB="0" anchor="ctr"/>
                </a:tc>
              </a:tr>
              <a:tr h="561947">
                <a:tc>
                  <a:txBody>
                    <a:bodyPr/>
                    <a:lstStyle/>
                    <a:p>
                      <a:pPr marL="0" algn="l" defTabSz="914400" rtl="0" eaLnBrk="1" fontAlgn="ctr" latinLnBrk="0" hangingPunct="1"/>
                      <a:endParaRPr lang="en-ZA" sz="1100" u="none" strike="noStrike" kern="1200" dirty="0">
                        <a:solidFill>
                          <a:schemeClr val="bg1"/>
                        </a:solidFill>
                        <a:effectLst/>
                        <a:latin typeface="+mn-lt"/>
                        <a:ea typeface="+mn-ea"/>
                        <a:cs typeface="+mn-cs"/>
                      </a:endParaRPr>
                    </a:p>
                  </a:txBody>
                  <a:tcPr marL="7365" marR="7365" marT="7365" marB="0" anchor="ctr">
                    <a:solidFill>
                      <a:schemeClr val="tx2"/>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u="none" strike="noStrike" kern="1200" dirty="0" smtClean="0">
                          <a:solidFill>
                            <a:schemeClr val="bg1"/>
                          </a:solidFill>
                          <a:effectLst/>
                          <a:latin typeface="+mn-lt"/>
                          <a:ea typeface="+mn-ea"/>
                          <a:cs typeface="+mn-cs"/>
                        </a:rPr>
                        <a:t>Establish Rural NDPG Grant</a:t>
                      </a:r>
                    </a:p>
                  </a:txBody>
                  <a:tcPr>
                    <a:solidFill>
                      <a:schemeClr val="tx2"/>
                    </a:solidFill>
                  </a:tcPr>
                </a:tc>
                <a:tc>
                  <a:txBody>
                    <a:bodyPr/>
                    <a:lstStyle/>
                    <a:p>
                      <a:pPr marL="0" algn="l" defTabSz="914400" rtl="0" eaLnBrk="1" fontAlgn="ctr" latinLnBrk="0" hangingPunct="1"/>
                      <a:endParaRPr lang="en-ZA" sz="1100" u="none" strike="noStrike" kern="1200" dirty="0">
                        <a:solidFill>
                          <a:schemeClr val="bg1"/>
                        </a:solidFill>
                        <a:effectLst/>
                        <a:latin typeface="+mn-lt"/>
                        <a:ea typeface="+mn-ea"/>
                        <a:cs typeface="+mn-cs"/>
                      </a:endParaRPr>
                    </a:p>
                  </a:txBody>
                  <a:tcPr marL="7365" marR="7365" marT="7365" marB="0" anchor="ctr">
                    <a:solidFill>
                      <a:schemeClr val="tx2"/>
                    </a:solidFill>
                  </a:tcPr>
                </a:tc>
                <a:tc>
                  <a:txBody>
                    <a:bodyPr/>
                    <a:lstStyle/>
                    <a:p>
                      <a:pPr marL="0" algn="l" defTabSz="914400" rtl="0" eaLnBrk="1" fontAlgn="ctr" latinLnBrk="0" hangingPunct="1"/>
                      <a:r>
                        <a:rPr lang="en-ZA" sz="1100" u="none" strike="noStrike" dirty="0" smtClean="0">
                          <a:solidFill>
                            <a:schemeClr val="bg1"/>
                          </a:solidFill>
                          <a:effectLst/>
                        </a:rPr>
                        <a:t>Portfolio</a:t>
                      </a:r>
                      <a:endParaRPr lang="en-ZA" sz="1100" u="none" strike="noStrike" kern="1200" dirty="0">
                        <a:solidFill>
                          <a:schemeClr val="bg1"/>
                        </a:solidFill>
                        <a:effectLst/>
                        <a:latin typeface="+mn-lt"/>
                        <a:ea typeface="+mn-ea"/>
                        <a:cs typeface="+mn-cs"/>
                      </a:endParaRPr>
                    </a:p>
                  </a:txBody>
                  <a:tcPr marL="7365" marR="7365" marT="7365" marB="0" anchor="ctr">
                    <a:lnR w="12700" cap="flat" cmpd="sng" algn="ctr">
                      <a:solidFill>
                        <a:schemeClr val="tx1"/>
                      </a:solidFill>
                      <a:prstDash val="solid"/>
                      <a:round/>
                      <a:headEnd type="none" w="med" len="med"/>
                      <a:tailEnd type="none" w="med" len="med"/>
                    </a:lnR>
                    <a:solidFill>
                      <a:schemeClr val="tx2"/>
                    </a:solidFill>
                  </a:tcPr>
                </a:tc>
                <a:tc>
                  <a:txBody>
                    <a:bodyPr/>
                    <a:lstStyle/>
                    <a:p>
                      <a:pPr algn="l" fontAlgn="ctr"/>
                      <a:endParaRPr lang="en-ZA" sz="1100" b="0" i="0" u="none" strike="noStrike" dirty="0">
                        <a:solidFill>
                          <a:srgbClr val="000000"/>
                        </a:solidFill>
                        <a:effectLst/>
                        <a:latin typeface="Calibri"/>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en-ZA" sz="800" b="0" i="0" u="none" strike="noStrike" dirty="0">
                        <a:solidFill>
                          <a:srgbClr val="000000"/>
                        </a:solidFill>
                        <a:effectLst/>
                        <a:latin typeface="Calibri"/>
                      </a:endParaRPr>
                    </a:p>
                  </a:txBody>
                  <a:tcPr marL="7365" marR="7365" marT="7365" marB="0" anchor="ctr"/>
                </a:tc>
                <a:tc vMerge="1">
                  <a:txBody>
                    <a:bodyPr/>
                    <a:lstStyle/>
                    <a:p>
                      <a:pPr algn="l" fontAlgn="ctr"/>
                      <a:endParaRPr lang="en-ZA" sz="800" b="0" i="0" u="none" strike="noStrike" dirty="0">
                        <a:solidFill>
                          <a:srgbClr val="000000"/>
                        </a:solidFill>
                        <a:effectLst/>
                        <a:latin typeface="Calibri"/>
                      </a:endParaRPr>
                    </a:p>
                  </a:txBody>
                  <a:tcPr marL="7365" marR="7365" marT="7365" marB="0" anchor="ctr"/>
                </a:tc>
                <a:tc vMerge="1">
                  <a:txBody>
                    <a:bodyPr/>
                    <a:lstStyle/>
                    <a:p>
                      <a:pPr algn="l" fontAlgn="ctr"/>
                      <a:endParaRPr lang="en-ZA" sz="800" b="0" i="0" u="none" strike="noStrike" dirty="0">
                        <a:solidFill>
                          <a:srgbClr val="000000"/>
                        </a:solidFill>
                        <a:effectLst/>
                        <a:latin typeface="Calibri"/>
                      </a:endParaRPr>
                    </a:p>
                  </a:txBody>
                  <a:tcPr marL="7365" marR="7365" marT="7365" marB="0" anchor="ctr"/>
                </a:tc>
              </a:tr>
            </a:tbl>
          </a:graphicData>
        </a:graphic>
      </p:graphicFrame>
    </p:spTree>
    <p:extLst>
      <p:ext uri="{BB962C8B-B14F-4D97-AF65-F5344CB8AC3E}">
        <p14:creationId xmlns:p14="http://schemas.microsoft.com/office/powerpoint/2010/main" val="14270427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BBE5E8-BBF3-403D-93A2-EA6A1428E23F}" type="slidenum">
              <a:rPr lang="en-ZA" smtClean="0">
                <a:solidFill>
                  <a:prstClr val="black">
                    <a:tint val="75000"/>
                  </a:prstClr>
                </a:solidFill>
              </a:rPr>
              <a:pPr/>
              <a:t>33</a:t>
            </a:fld>
            <a:endParaRPr lang="en-ZA">
              <a:solidFill>
                <a:prstClr val="black">
                  <a:tint val="75000"/>
                </a:prstClr>
              </a:solidFill>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6672"/>
            <a:ext cx="9135580" cy="6048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983613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Approach</a:t>
            </a:r>
            <a:endParaRPr lang="en-ZA" dirty="0"/>
          </a:p>
        </p:txBody>
      </p:sp>
      <p:sp>
        <p:nvSpPr>
          <p:cNvPr id="3" name="Content Placeholder 2"/>
          <p:cNvSpPr>
            <a:spLocks noGrp="1"/>
          </p:cNvSpPr>
          <p:nvPr>
            <p:ph idx="1"/>
          </p:nvPr>
        </p:nvSpPr>
        <p:spPr>
          <a:xfrm>
            <a:off x="457200" y="1484784"/>
            <a:ext cx="8229600" cy="4876800"/>
          </a:xfrm>
        </p:spPr>
        <p:txBody>
          <a:bodyPr/>
          <a:lstStyle/>
          <a:p>
            <a:r>
              <a:rPr lang="en-ZA" dirty="0" smtClean="0"/>
              <a:t>Apply RACI to all primary and support activities</a:t>
            </a:r>
          </a:p>
          <a:p>
            <a:r>
              <a:rPr lang="en-ZA" dirty="0" smtClean="0"/>
              <a:t>Projects Directors and Project Managers to:</a:t>
            </a:r>
          </a:p>
          <a:p>
            <a:pPr lvl="1"/>
            <a:r>
              <a:rPr lang="en-ZA" dirty="0" smtClean="0"/>
              <a:t>Plan / schedule per municipality against:</a:t>
            </a:r>
          </a:p>
          <a:p>
            <a:pPr lvl="2"/>
            <a:r>
              <a:rPr lang="en-ZA" dirty="0" smtClean="0"/>
              <a:t>The Management Approach for </a:t>
            </a:r>
            <a:r>
              <a:rPr lang="en-ZA" dirty="0"/>
              <a:t>Urban Network and Precinct </a:t>
            </a:r>
            <a:r>
              <a:rPr lang="en-ZA" dirty="0" smtClean="0"/>
              <a:t>Development</a:t>
            </a:r>
          </a:p>
          <a:p>
            <a:pPr lvl="2"/>
            <a:r>
              <a:rPr lang="en-ZA" dirty="0" smtClean="0"/>
              <a:t>Dates (per quarter) </a:t>
            </a:r>
          </a:p>
          <a:p>
            <a:r>
              <a:rPr lang="en-ZA" dirty="0" smtClean="0"/>
              <a:t>Work @ tables</a:t>
            </a:r>
          </a:p>
          <a:p>
            <a:pPr lvl="1"/>
            <a:r>
              <a:rPr lang="en-ZA" dirty="0" smtClean="0"/>
              <a:t>1 director per table</a:t>
            </a:r>
          </a:p>
          <a:p>
            <a:pPr lvl="1"/>
            <a:r>
              <a:rPr lang="en-ZA" dirty="0" smtClean="0"/>
              <a:t>Discuss / share concerns</a:t>
            </a:r>
          </a:p>
          <a:p>
            <a:r>
              <a:rPr lang="en-ZA" dirty="0" smtClean="0"/>
              <a:t>Populate draft performance agreements </a:t>
            </a:r>
          </a:p>
          <a:p>
            <a:r>
              <a:rPr lang="en-ZA" dirty="0"/>
              <a:t>Share / Present </a:t>
            </a:r>
          </a:p>
          <a:p>
            <a:r>
              <a:rPr lang="en-ZA" dirty="0" smtClean="0"/>
              <a:t>Ensure alignment with Unit’s KPI</a:t>
            </a:r>
          </a:p>
          <a:p>
            <a:endParaRPr lang="en-ZA" dirty="0" smtClean="0"/>
          </a:p>
          <a:p>
            <a:pPr lvl="1"/>
            <a:endParaRPr lang="en-ZA" dirty="0" smtClean="0"/>
          </a:p>
          <a:p>
            <a:endParaRPr lang="en-ZA" dirty="0"/>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34</a:t>
            </a:fld>
            <a:endParaRPr lang="en-ZA">
              <a:solidFill>
                <a:prstClr val="black">
                  <a:tint val="75000"/>
                </a:prstClr>
              </a:solidFill>
            </a:endParaRPr>
          </a:p>
        </p:txBody>
      </p:sp>
    </p:spTree>
    <p:extLst>
      <p:ext uri="{BB962C8B-B14F-4D97-AF65-F5344CB8AC3E}">
        <p14:creationId xmlns:p14="http://schemas.microsoft.com/office/powerpoint/2010/main" val="26447152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Session IV: Conclusion &amp; Wrap Up</a:t>
            </a:r>
            <a:endParaRPr lang="en-ZA" dirty="0"/>
          </a:p>
        </p:txBody>
      </p:sp>
      <p:sp>
        <p:nvSpPr>
          <p:cNvPr id="3" name="Content Placeholder 2"/>
          <p:cNvSpPr>
            <a:spLocks noGrp="1"/>
          </p:cNvSpPr>
          <p:nvPr>
            <p:ph idx="1"/>
          </p:nvPr>
        </p:nvSpPr>
        <p:spPr/>
        <p:txBody>
          <a:bodyPr/>
          <a:lstStyle/>
          <a:p>
            <a:endParaRPr lang="en-ZA" dirty="0"/>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35</a:t>
            </a:fld>
            <a:endParaRPr lang="en-ZA">
              <a:solidFill>
                <a:prstClr val="black">
                  <a:tint val="75000"/>
                </a:prstClr>
              </a:solidFill>
            </a:endParaRPr>
          </a:p>
        </p:txBody>
      </p:sp>
    </p:spTree>
    <p:extLst>
      <p:ext uri="{BB962C8B-B14F-4D97-AF65-F5344CB8AC3E}">
        <p14:creationId xmlns:p14="http://schemas.microsoft.com/office/powerpoint/2010/main" val="2696194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Session II: Directors Reports</a:t>
            </a:r>
            <a:endParaRPr lang="en-ZA" dirty="0"/>
          </a:p>
        </p:txBody>
      </p:sp>
      <p:sp>
        <p:nvSpPr>
          <p:cNvPr id="3" name="Content Placeholder 2"/>
          <p:cNvSpPr>
            <a:spLocks noGrp="1"/>
          </p:cNvSpPr>
          <p:nvPr>
            <p:ph idx="1"/>
          </p:nvPr>
        </p:nvSpPr>
        <p:spPr/>
        <p:txBody>
          <a:bodyPr/>
          <a:lstStyle/>
          <a:p>
            <a:pPr>
              <a:spcAft>
                <a:spcPts val="400"/>
              </a:spcAft>
            </a:pPr>
            <a:r>
              <a:rPr lang="en-US" dirty="0"/>
              <a:t>Collins</a:t>
            </a:r>
            <a:endParaRPr lang="en-ZA" dirty="0"/>
          </a:p>
          <a:p>
            <a:pPr>
              <a:spcAft>
                <a:spcPts val="400"/>
              </a:spcAft>
            </a:pPr>
            <a:r>
              <a:rPr lang="en-US" dirty="0"/>
              <a:t>Lee</a:t>
            </a:r>
            <a:endParaRPr lang="en-ZA" dirty="0"/>
          </a:p>
          <a:p>
            <a:pPr>
              <a:spcAft>
                <a:spcPts val="400"/>
              </a:spcAft>
            </a:pPr>
            <a:r>
              <a:rPr lang="en-US" dirty="0"/>
              <a:t>Suzette</a:t>
            </a:r>
            <a:endParaRPr lang="en-ZA" dirty="0"/>
          </a:p>
          <a:p>
            <a:pPr>
              <a:spcAft>
                <a:spcPts val="400"/>
              </a:spcAft>
            </a:pPr>
            <a:r>
              <a:rPr lang="en-US" dirty="0"/>
              <a:t>Douglas</a:t>
            </a:r>
            <a:endParaRPr lang="en-ZA" dirty="0">
              <a:latin typeface="Calibri"/>
              <a:ea typeface="Calibri"/>
              <a:cs typeface="Times New Roman"/>
            </a:endParaRPr>
          </a:p>
          <a:p>
            <a:endParaRPr lang="en-ZA" dirty="0"/>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4</a:t>
            </a:fld>
            <a:endParaRPr lang="en-ZA">
              <a:solidFill>
                <a:prstClr val="black">
                  <a:tint val="75000"/>
                </a:prstClr>
              </a:solidFill>
            </a:endParaRPr>
          </a:p>
        </p:txBody>
      </p:sp>
    </p:spTree>
    <p:extLst>
      <p:ext uri="{BB962C8B-B14F-4D97-AF65-F5344CB8AC3E}">
        <p14:creationId xmlns:p14="http://schemas.microsoft.com/office/powerpoint/2010/main" val="3181500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"However beautiful the strategy, you should occasionally look at the results</a:t>
            </a:r>
            <a:r>
              <a:rPr lang="en-ZA" dirty="0" smtClean="0"/>
              <a:t>."</a:t>
            </a:r>
            <a:endParaRPr lang="en-ZA" dirty="0"/>
          </a:p>
        </p:txBody>
      </p:sp>
      <p:sp>
        <p:nvSpPr>
          <p:cNvPr id="3" name="Text Placeholder 2"/>
          <p:cNvSpPr>
            <a:spLocks noGrp="1"/>
          </p:cNvSpPr>
          <p:nvPr>
            <p:ph type="body" idx="1"/>
          </p:nvPr>
        </p:nvSpPr>
        <p:spPr/>
        <p:txBody>
          <a:bodyPr/>
          <a:lstStyle/>
          <a:p>
            <a:r>
              <a:rPr lang="en-ZA" dirty="0"/>
              <a:t>Winston Churchill</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5</a:t>
            </a:fld>
            <a:endParaRPr lang="en-ZA">
              <a:solidFill>
                <a:prstClr val="black">
                  <a:tint val="75000"/>
                </a:prstClr>
              </a:solidFill>
            </a:endParaRPr>
          </a:p>
        </p:txBody>
      </p:sp>
    </p:spTree>
    <p:extLst>
      <p:ext uri="{BB962C8B-B14F-4D97-AF65-F5344CB8AC3E}">
        <p14:creationId xmlns:p14="http://schemas.microsoft.com/office/powerpoint/2010/main" val="1588436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BBE5E8-BBF3-403D-93A2-EA6A1428E23F}" type="slidenum">
              <a:rPr lang="en-ZA" smtClean="0">
                <a:solidFill>
                  <a:prstClr val="black">
                    <a:tint val="75000"/>
                  </a:prstClr>
                </a:solidFill>
              </a:rPr>
              <a:pPr/>
              <a:t>6</a:t>
            </a:fld>
            <a:endParaRPr lang="en-ZA">
              <a:solidFill>
                <a:prstClr val="black">
                  <a:tint val="75000"/>
                </a:prstClr>
              </a:solidFill>
            </a:endParaRPr>
          </a:p>
        </p:txBody>
      </p:sp>
      <p:pic>
        <p:nvPicPr>
          <p:cNvPr id="1026" name="Picture 2" descr="https://fbcdn-sphotos-c-a.akamaihd.net/hphotos-ak-prn2/t1/1899977_10153844685345693_1364150355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549" y="188640"/>
            <a:ext cx="5740300" cy="6557776"/>
          </a:xfrm>
          <a:prstGeom prst="rect">
            <a:avLst/>
          </a:prstGeom>
          <a:noFill/>
          <a:ln>
            <a:solidFill>
              <a:srgbClr val="7A0000"/>
            </a:solidFill>
          </a:ln>
          <a:extLst>
            <a:ext uri="{909E8E84-426E-40DD-AFC4-6F175D3DCCD1}">
              <a14:hiddenFill xmlns:a14="http://schemas.microsoft.com/office/drawing/2010/main">
                <a:solidFill>
                  <a:srgbClr val="FFFFFF"/>
                </a:solidFill>
              </a14:hiddenFill>
            </a:ext>
          </a:extLst>
        </p:spPr>
      </p:pic>
      <p:sp>
        <p:nvSpPr>
          <p:cNvPr id="3" name="Rectangle 2"/>
          <p:cNvSpPr/>
          <p:nvPr/>
        </p:nvSpPr>
        <p:spPr>
          <a:xfrm>
            <a:off x="6156176" y="3789040"/>
            <a:ext cx="2736304" cy="830997"/>
          </a:xfrm>
          <a:prstGeom prst="rect">
            <a:avLst/>
          </a:prstGeom>
        </p:spPr>
        <p:txBody>
          <a:bodyPr wrap="square">
            <a:spAutoFit/>
          </a:bodyPr>
          <a:lstStyle/>
          <a:p>
            <a:r>
              <a:rPr lang="en-ZA" dirty="0" smtClean="0"/>
              <a:t>Emirates </a:t>
            </a:r>
            <a:r>
              <a:rPr lang="en-ZA" dirty="0"/>
              <a:t>Golf Club </a:t>
            </a:r>
            <a:r>
              <a:rPr lang="en-ZA" dirty="0" smtClean="0"/>
              <a:t>in 2014</a:t>
            </a:r>
            <a:endParaRPr lang="en-ZA" dirty="0"/>
          </a:p>
        </p:txBody>
      </p:sp>
      <p:sp>
        <p:nvSpPr>
          <p:cNvPr id="4" name="Rectangle 3"/>
          <p:cNvSpPr/>
          <p:nvPr/>
        </p:nvSpPr>
        <p:spPr>
          <a:xfrm>
            <a:off x="6165553" y="764704"/>
            <a:ext cx="2654919" cy="830997"/>
          </a:xfrm>
          <a:prstGeom prst="rect">
            <a:avLst/>
          </a:prstGeom>
        </p:spPr>
        <p:txBody>
          <a:bodyPr wrap="square">
            <a:spAutoFit/>
          </a:bodyPr>
          <a:lstStyle/>
          <a:p>
            <a:r>
              <a:rPr lang="en-ZA" dirty="0"/>
              <a:t>Emirates Golf Club in 1991 </a:t>
            </a:r>
          </a:p>
        </p:txBody>
      </p:sp>
      <p:sp>
        <p:nvSpPr>
          <p:cNvPr id="5" name="Down Arrow 4"/>
          <p:cNvSpPr/>
          <p:nvPr/>
        </p:nvSpPr>
        <p:spPr>
          <a:xfrm>
            <a:off x="7043216" y="1772816"/>
            <a:ext cx="1008112" cy="1872208"/>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ZA"/>
          </a:p>
        </p:txBody>
      </p:sp>
      <p:sp>
        <p:nvSpPr>
          <p:cNvPr id="6" name="Oval 5"/>
          <p:cNvSpPr/>
          <p:nvPr/>
        </p:nvSpPr>
        <p:spPr>
          <a:xfrm>
            <a:off x="6732240" y="2348880"/>
            <a:ext cx="1728192"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13 years</a:t>
            </a:r>
            <a:endParaRPr lang="en-ZA" sz="2000" dirty="0"/>
          </a:p>
        </p:txBody>
      </p:sp>
    </p:spTree>
    <p:extLst>
      <p:ext uri="{BB962C8B-B14F-4D97-AF65-F5344CB8AC3E}">
        <p14:creationId xmlns:p14="http://schemas.microsoft.com/office/powerpoint/2010/main" val="8005767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ZA" dirty="0" smtClean="0"/>
              <a:t>Session III Strategy &amp; KPI Alignment</a:t>
            </a:r>
            <a:endParaRPr lang="en-ZA" dirty="0"/>
          </a:p>
        </p:txBody>
      </p:sp>
      <p:sp>
        <p:nvSpPr>
          <p:cNvPr id="4" name="Content Placeholder 3"/>
          <p:cNvSpPr>
            <a:spLocks noGrp="1"/>
          </p:cNvSpPr>
          <p:nvPr>
            <p:ph idx="1"/>
          </p:nvPr>
        </p:nvSpPr>
        <p:spPr/>
        <p:txBody>
          <a:bodyPr>
            <a:noAutofit/>
          </a:bodyPr>
          <a:lstStyle/>
          <a:p>
            <a:r>
              <a:rPr lang="en-ZA" sz="3200" dirty="0"/>
              <a:t>“A metric that helps you understand how you are doing against your objectives</a:t>
            </a:r>
            <a:r>
              <a:rPr lang="en-ZA" sz="3200" dirty="0" smtClean="0"/>
              <a:t>.”</a:t>
            </a:r>
          </a:p>
          <a:p>
            <a:pPr lvl="4"/>
            <a:r>
              <a:rPr lang="en-ZA" sz="2200" dirty="0" err="1"/>
              <a:t>Avinash</a:t>
            </a:r>
            <a:r>
              <a:rPr lang="en-ZA" sz="2200" dirty="0"/>
              <a:t> </a:t>
            </a:r>
            <a:r>
              <a:rPr lang="en-ZA" sz="2200" dirty="0" err="1"/>
              <a:t>Kaishik</a:t>
            </a:r>
            <a:endParaRPr lang="en-ZA" sz="2200" dirty="0"/>
          </a:p>
          <a:p>
            <a:r>
              <a:rPr lang="en-ZA" sz="3200" dirty="0" smtClean="0"/>
              <a:t>“A </a:t>
            </a:r>
            <a:r>
              <a:rPr lang="en-ZA" sz="3200" dirty="0"/>
              <a:t>KPI: 1) Echoes </a:t>
            </a:r>
            <a:r>
              <a:rPr lang="en-ZA" sz="3200" dirty="0" smtClean="0"/>
              <a:t>organisation </a:t>
            </a:r>
            <a:r>
              <a:rPr lang="en-ZA" sz="3200" dirty="0"/>
              <a:t>goals, 2) is decided by management, 3) provides context, 4) creates meaning on all levels of the all organizational levels, 5) is based on legitimate data, 6) is easy to understand and 7) leads to action</a:t>
            </a:r>
            <a:r>
              <a:rPr lang="en-ZA" sz="3200" dirty="0" smtClean="0"/>
              <a:t>!”</a:t>
            </a:r>
          </a:p>
          <a:p>
            <a:pPr lvl="4"/>
            <a:r>
              <a:rPr lang="en-ZA" sz="2200" dirty="0" smtClean="0"/>
              <a:t>Dennis </a:t>
            </a:r>
            <a:r>
              <a:rPr lang="en-ZA" sz="2200" dirty="0"/>
              <a:t>Mortensen</a:t>
            </a:r>
          </a:p>
        </p:txBody>
      </p:sp>
    </p:spTree>
    <p:extLst>
      <p:ext uri="{BB962C8B-B14F-4D97-AF65-F5344CB8AC3E}">
        <p14:creationId xmlns:p14="http://schemas.microsoft.com/office/powerpoint/2010/main" val="37511869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NDP’s Key Performance Indicators (KPI’s)</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8</a:t>
            </a:fld>
            <a:endParaRPr lang="en-ZA">
              <a:solidFill>
                <a:prstClr val="black">
                  <a:tint val="75000"/>
                </a:prstClr>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625260775"/>
              </p:ext>
            </p:extLst>
          </p:nvPr>
        </p:nvGraphicFramePr>
        <p:xfrm>
          <a:off x="35496" y="1772816"/>
          <a:ext cx="3168352" cy="2123440"/>
        </p:xfrm>
        <a:graphic>
          <a:graphicData uri="http://schemas.openxmlformats.org/drawingml/2006/table">
            <a:tbl>
              <a:tblPr firstRow="1" bandRow="1">
                <a:tableStyleId>{5C22544A-7EE6-4342-B048-85BDC9FD1C3A}</a:tableStyleId>
              </a:tblPr>
              <a:tblGrid>
                <a:gridCol w="3168352"/>
              </a:tblGrid>
              <a:tr h="370840">
                <a:tc>
                  <a:txBody>
                    <a:bodyPr/>
                    <a:lstStyle/>
                    <a:p>
                      <a:r>
                        <a:rPr lang="en-ZA" baseline="0" dirty="0" smtClean="0"/>
                        <a:t>SOURCE</a:t>
                      </a:r>
                      <a:endParaRPr lang="en-ZA" dirty="0"/>
                    </a:p>
                  </a:txBody>
                  <a:tcPr/>
                </a:tc>
              </a:tr>
              <a:tr h="370840">
                <a:tc>
                  <a:txBody>
                    <a:bodyPr/>
                    <a:lstStyle/>
                    <a:p>
                      <a:r>
                        <a:rPr lang="en-ZA" dirty="0" smtClean="0"/>
                        <a:t>ENE / AENE</a:t>
                      </a:r>
                      <a:endParaRPr lang="en-ZA" dirty="0"/>
                    </a:p>
                  </a:txBody>
                  <a:tcPr/>
                </a:tc>
              </a:tr>
              <a:tr h="370840">
                <a:tc>
                  <a:txBody>
                    <a:bodyPr/>
                    <a:lstStyle/>
                    <a:p>
                      <a:r>
                        <a:rPr lang="en-ZA" dirty="0" smtClean="0"/>
                        <a:t>NT Strategic Plan</a:t>
                      </a:r>
                    </a:p>
                    <a:p>
                      <a:pPr marL="0" marR="0" indent="0" algn="l" defTabSz="914400" rtl="0" eaLnBrk="1" fontAlgn="auto" latinLnBrk="0" hangingPunct="1">
                        <a:lnSpc>
                          <a:spcPct val="100000"/>
                        </a:lnSpc>
                        <a:spcBef>
                          <a:spcPts val="0"/>
                        </a:spcBef>
                        <a:spcAft>
                          <a:spcPts val="0"/>
                        </a:spcAft>
                        <a:buClrTx/>
                        <a:buSzTx/>
                        <a:buFontTx/>
                        <a:buNone/>
                        <a:tabLst/>
                        <a:defRPr/>
                      </a:pPr>
                      <a:r>
                        <a:rPr lang="en-ZA" dirty="0" smtClean="0"/>
                        <a:t>NT Annual Report (APP)</a:t>
                      </a:r>
                    </a:p>
                  </a:txBody>
                  <a:tcPr/>
                </a:tc>
              </a:tr>
              <a:tr h="370840">
                <a:tc>
                  <a:txBody>
                    <a:bodyPr/>
                    <a:lstStyle/>
                    <a:p>
                      <a:pPr marL="0" indent="0">
                        <a:buFont typeface="Arial" panose="020B0604020202020204" pitchFamily="34" charset="0"/>
                        <a:buNone/>
                      </a:pPr>
                      <a:r>
                        <a:rPr lang="en-ZA" dirty="0" smtClean="0"/>
                        <a:t>NT Annual Report</a:t>
                      </a:r>
                      <a:endParaRPr lang="en-ZA" dirty="0"/>
                    </a:p>
                  </a:txBody>
                  <a:tcPr/>
                </a:tc>
              </a:tr>
              <a:tr h="370840">
                <a:tc>
                  <a:txBody>
                    <a:bodyPr/>
                    <a:lstStyle/>
                    <a:p>
                      <a:r>
                        <a:rPr lang="en-ZA" dirty="0" smtClean="0"/>
                        <a:t>NDP Business Plan (New)</a:t>
                      </a:r>
                      <a:endParaRPr lang="en-ZA" dirty="0"/>
                    </a:p>
                  </a:txBody>
                  <a:tcPr/>
                </a:tc>
              </a:tr>
            </a:tbl>
          </a:graphicData>
        </a:graphic>
      </p:graphicFrame>
      <p:sp>
        <p:nvSpPr>
          <p:cNvPr id="3" name="Right Brace 2"/>
          <p:cNvSpPr/>
          <p:nvPr/>
        </p:nvSpPr>
        <p:spPr>
          <a:xfrm>
            <a:off x="3347864" y="2204864"/>
            <a:ext cx="360040" cy="1080120"/>
          </a:xfrm>
          <a:prstGeom prst="rightBrace">
            <a:avLst/>
          </a:prstGeom>
          <a:ln w="28575">
            <a:solidFill>
              <a:srgbClr val="5C423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5" name="Rounded Rectangle 4"/>
          <p:cNvSpPr/>
          <p:nvPr/>
        </p:nvSpPr>
        <p:spPr>
          <a:xfrm>
            <a:off x="4139952" y="2420888"/>
            <a:ext cx="295232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Programme Performance</a:t>
            </a:r>
            <a:endParaRPr lang="en-ZA" sz="2000" dirty="0"/>
          </a:p>
        </p:txBody>
      </p:sp>
      <p:sp>
        <p:nvSpPr>
          <p:cNvPr id="26" name="Right Brace 25"/>
          <p:cNvSpPr/>
          <p:nvPr/>
        </p:nvSpPr>
        <p:spPr>
          <a:xfrm>
            <a:off x="3646748" y="3158970"/>
            <a:ext cx="565212" cy="342038"/>
          </a:xfrm>
          <a:prstGeom prst="rightBrace">
            <a:avLst/>
          </a:prstGeom>
          <a:ln w="28575">
            <a:solidFill>
              <a:srgbClr val="5C423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28" name="Rounded Rectangle 27"/>
          <p:cNvSpPr/>
          <p:nvPr/>
        </p:nvSpPr>
        <p:spPr>
          <a:xfrm>
            <a:off x="5076056" y="3233570"/>
            <a:ext cx="2952328" cy="648072"/>
          </a:xfrm>
          <a:prstGeom prst="roundRect">
            <a:avLst/>
          </a:prstGeom>
          <a:solidFill>
            <a:srgbClr val="AD8C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Grant Financial Performance</a:t>
            </a:r>
            <a:endParaRPr lang="en-ZA" sz="2000" dirty="0"/>
          </a:p>
        </p:txBody>
      </p:sp>
      <p:sp>
        <p:nvSpPr>
          <p:cNvPr id="29" name="Right Brace 28"/>
          <p:cNvSpPr/>
          <p:nvPr/>
        </p:nvSpPr>
        <p:spPr>
          <a:xfrm>
            <a:off x="3929354" y="3573016"/>
            <a:ext cx="532414" cy="342038"/>
          </a:xfrm>
          <a:prstGeom prst="rightBrace">
            <a:avLst/>
          </a:prstGeom>
          <a:ln w="28575">
            <a:solidFill>
              <a:srgbClr val="5C423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31" name="Rounded Rectangle 30"/>
          <p:cNvSpPr/>
          <p:nvPr/>
        </p:nvSpPr>
        <p:spPr>
          <a:xfrm>
            <a:off x="6012160" y="4051672"/>
            <a:ext cx="2952328" cy="648072"/>
          </a:xfrm>
          <a:prstGeom prst="roundRect">
            <a:avLst/>
          </a:prstGeom>
          <a:solidFill>
            <a:srgbClr val="E285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Urban Network Strategy Performance</a:t>
            </a:r>
            <a:endParaRPr lang="en-ZA" sz="2000" dirty="0"/>
          </a:p>
        </p:txBody>
      </p:sp>
      <p:cxnSp>
        <p:nvCxnSpPr>
          <p:cNvPr id="7" name="Straight Connector 6"/>
          <p:cNvCxnSpPr>
            <a:endCxn id="5" idx="1"/>
          </p:cNvCxnSpPr>
          <p:nvPr/>
        </p:nvCxnSpPr>
        <p:spPr>
          <a:xfrm flipV="1">
            <a:off x="3810000" y="2744924"/>
            <a:ext cx="329952" cy="5896"/>
          </a:xfrm>
          <a:prstGeom prst="line">
            <a:avLst/>
          </a:prstGeom>
          <a:ln w="28575">
            <a:solidFill>
              <a:srgbClr val="5C4236"/>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endCxn id="28" idx="1"/>
          </p:cNvCxnSpPr>
          <p:nvPr/>
        </p:nvCxnSpPr>
        <p:spPr>
          <a:xfrm>
            <a:off x="4355976" y="3329989"/>
            <a:ext cx="720080" cy="227617"/>
          </a:xfrm>
          <a:prstGeom prst="line">
            <a:avLst/>
          </a:prstGeom>
          <a:ln w="38100">
            <a:solidFill>
              <a:srgbClr val="5C4236"/>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endCxn id="31" idx="1"/>
          </p:cNvCxnSpPr>
          <p:nvPr/>
        </p:nvCxnSpPr>
        <p:spPr>
          <a:xfrm>
            <a:off x="4644008" y="3861048"/>
            <a:ext cx="1368152" cy="514660"/>
          </a:xfrm>
          <a:prstGeom prst="line">
            <a:avLst/>
          </a:prstGeom>
          <a:ln w="38100">
            <a:solidFill>
              <a:srgbClr val="5C423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1952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NDP’s Key </a:t>
            </a:r>
            <a:r>
              <a:rPr lang="en-ZA" dirty="0"/>
              <a:t>Performance Indicators (KPI’s)</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9</a:t>
            </a:fld>
            <a:endParaRPr lang="en-ZA">
              <a:solidFill>
                <a:prstClr val="black">
                  <a:tint val="75000"/>
                </a:prstClr>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3233277749"/>
              </p:ext>
            </p:extLst>
          </p:nvPr>
        </p:nvGraphicFramePr>
        <p:xfrm>
          <a:off x="179512" y="1772816"/>
          <a:ext cx="2232248" cy="2667000"/>
        </p:xfrm>
        <a:graphic>
          <a:graphicData uri="http://schemas.openxmlformats.org/drawingml/2006/table">
            <a:tbl>
              <a:tblPr firstRow="1" bandRow="1">
                <a:tableStyleId>{5C22544A-7EE6-4342-B048-85BDC9FD1C3A}</a:tableStyleId>
              </a:tblPr>
              <a:tblGrid>
                <a:gridCol w="2232248"/>
              </a:tblGrid>
              <a:tr h="370840">
                <a:tc>
                  <a:txBody>
                    <a:bodyPr/>
                    <a:lstStyle/>
                    <a:p>
                      <a:r>
                        <a:rPr lang="en-ZA" baseline="0" dirty="0" smtClean="0"/>
                        <a:t>SOURCE</a:t>
                      </a:r>
                      <a:endParaRPr lang="en-ZA" dirty="0"/>
                    </a:p>
                  </a:txBody>
                  <a:tcPr/>
                </a:tc>
              </a:tr>
              <a:tr h="370840">
                <a:tc>
                  <a:txBody>
                    <a:bodyPr/>
                    <a:lstStyle/>
                    <a:p>
                      <a:r>
                        <a:rPr lang="en-ZA" dirty="0" smtClean="0"/>
                        <a:t>ENE / AENE</a:t>
                      </a:r>
                      <a:endParaRPr lang="en-ZA" dirty="0"/>
                    </a:p>
                  </a:txBody>
                  <a:tcPr/>
                </a:tc>
              </a:tr>
              <a:tr h="370840">
                <a:tc>
                  <a:txBody>
                    <a:bodyPr/>
                    <a:lstStyle/>
                    <a:p>
                      <a:r>
                        <a:rPr lang="en-ZA" dirty="0" smtClean="0"/>
                        <a:t>NT Strategic Plan</a:t>
                      </a:r>
                    </a:p>
                    <a:p>
                      <a:pPr marL="0" marR="0" indent="0" algn="l" defTabSz="914400" rtl="0" eaLnBrk="1" fontAlgn="auto" latinLnBrk="0" hangingPunct="1">
                        <a:lnSpc>
                          <a:spcPct val="100000"/>
                        </a:lnSpc>
                        <a:spcBef>
                          <a:spcPts val="0"/>
                        </a:spcBef>
                        <a:spcAft>
                          <a:spcPts val="0"/>
                        </a:spcAft>
                        <a:buClrTx/>
                        <a:buSzTx/>
                        <a:buFontTx/>
                        <a:buNone/>
                        <a:tabLst/>
                        <a:defRPr/>
                      </a:pPr>
                      <a:r>
                        <a:rPr lang="en-ZA" dirty="0" smtClean="0"/>
                        <a:t>NT Annual Report (APP)</a:t>
                      </a:r>
                    </a:p>
                  </a:txBody>
                  <a:tcPr/>
                </a:tc>
              </a:tr>
              <a:tr h="370840">
                <a:tc>
                  <a:txBody>
                    <a:bodyPr/>
                    <a:lstStyle/>
                    <a:p>
                      <a:pPr marL="0" indent="0">
                        <a:buFont typeface="Arial" panose="020B0604020202020204" pitchFamily="34" charset="0"/>
                        <a:buNone/>
                      </a:pPr>
                      <a:r>
                        <a:rPr lang="en-ZA" dirty="0" smtClean="0"/>
                        <a:t>NT Annual Report</a:t>
                      </a:r>
                      <a:endParaRPr lang="en-ZA" dirty="0"/>
                    </a:p>
                  </a:txBody>
                  <a:tcPr/>
                </a:tc>
              </a:tr>
              <a:tr h="370840">
                <a:tc>
                  <a:txBody>
                    <a:bodyPr/>
                    <a:lstStyle/>
                    <a:p>
                      <a:r>
                        <a:rPr lang="en-ZA" dirty="0" smtClean="0"/>
                        <a:t>NDP Business Plan (New)</a:t>
                      </a:r>
                      <a:endParaRPr lang="en-ZA" dirty="0"/>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849038768"/>
              </p:ext>
            </p:extLst>
          </p:nvPr>
        </p:nvGraphicFramePr>
        <p:xfrm>
          <a:off x="2915816" y="1772816"/>
          <a:ext cx="2232248" cy="2966720"/>
        </p:xfrm>
        <a:graphic>
          <a:graphicData uri="http://schemas.openxmlformats.org/drawingml/2006/table">
            <a:tbl>
              <a:tblPr firstRow="1" bandRow="1">
                <a:tableStyleId>{21E4AEA4-8DFA-4A89-87EB-49C32662AFE0}</a:tableStyleId>
              </a:tblPr>
              <a:tblGrid>
                <a:gridCol w="2232248"/>
              </a:tblGrid>
              <a:tr h="370840">
                <a:tc>
                  <a:txBody>
                    <a:bodyPr/>
                    <a:lstStyle/>
                    <a:p>
                      <a:r>
                        <a:rPr lang="en-ZA" dirty="0" smtClean="0"/>
                        <a:t>KPA</a:t>
                      </a:r>
                      <a:endParaRPr lang="en-ZA" dirty="0"/>
                    </a:p>
                  </a:txBody>
                  <a:tcPr/>
                </a:tc>
              </a:tr>
              <a:tr h="370840">
                <a:tc>
                  <a:txBody>
                    <a:bodyPr/>
                    <a:lstStyle/>
                    <a:p>
                      <a:r>
                        <a:rPr lang="en-ZA" sz="1400" dirty="0" smtClean="0"/>
                        <a:t>Programme Planning</a:t>
                      </a:r>
                      <a:endParaRPr lang="en-ZA" sz="1400" dirty="0"/>
                    </a:p>
                  </a:txBody>
                  <a:tcPr/>
                </a:tc>
              </a:tr>
              <a:tr h="370840">
                <a:tc>
                  <a:txBody>
                    <a:bodyPr/>
                    <a:lstStyle/>
                    <a:p>
                      <a:r>
                        <a:rPr lang="en-ZA" sz="1400" dirty="0" smtClean="0"/>
                        <a:t>Project Implementation</a:t>
                      </a:r>
                    </a:p>
                  </a:txBody>
                  <a:tcPr/>
                </a:tc>
              </a:tr>
              <a:tr h="370840">
                <a:tc>
                  <a:txBody>
                    <a:bodyPr/>
                    <a:lstStyle/>
                    <a:p>
                      <a:r>
                        <a:rPr lang="en-ZA" sz="1400" dirty="0" smtClean="0"/>
                        <a:t>Catalytic</a:t>
                      </a:r>
                      <a:r>
                        <a:rPr lang="en-ZA" sz="1400" baseline="0" dirty="0" smtClean="0"/>
                        <a:t> Leverage</a:t>
                      </a:r>
                      <a:endParaRPr lang="en-ZA" sz="1400" dirty="0"/>
                    </a:p>
                  </a:txBody>
                  <a:tcPr/>
                </a:tc>
              </a:tr>
              <a:tr h="370840">
                <a:tc>
                  <a:txBody>
                    <a:bodyPr/>
                    <a:lstStyle/>
                    <a:p>
                      <a:r>
                        <a:rPr lang="en-ZA" sz="1400" dirty="0" err="1" smtClean="0"/>
                        <a:t>Estab</a:t>
                      </a:r>
                      <a:r>
                        <a:rPr lang="en-ZA" sz="1400" dirty="0" smtClean="0"/>
                        <a:t>.</a:t>
                      </a:r>
                      <a:r>
                        <a:rPr lang="en-ZA" sz="1400" baseline="0" dirty="0" smtClean="0"/>
                        <a:t> of UNS</a:t>
                      </a:r>
                      <a:endParaRPr lang="en-ZA" sz="1400" dirty="0"/>
                    </a:p>
                  </a:txBody>
                  <a:tcPr/>
                </a:tc>
              </a:tr>
              <a:tr h="370840">
                <a:tc>
                  <a:txBody>
                    <a:bodyPr/>
                    <a:lstStyle/>
                    <a:p>
                      <a:r>
                        <a:rPr lang="en-ZA" sz="1400" dirty="0" smtClean="0"/>
                        <a:t>Precinct Planning</a:t>
                      </a:r>
                      <a:endParaRPr lang="en-ZA" sz="1400" dirty="0"/>
                    </a:p>
                  </a:txBody>
                  <a:tcPr/>
                </a:tc>
              </a:tr>
              <a:tr h="370840">
                <a:tc>
                  <a:txBody>
                    <a:bodyPr/>
                    <a:lstStyle/>
                    <a:p>
                      <a:r>
                        <a:rPr lang="en-ZA" sz="1400" dirty="0" smtClean="0"/>
                        <a:t>Well Managed Hubs</a:t>
                      </a:r>
                      <a:endParaRPr lang="en-ZA" sz="1400" dirty="0"/>
                    </a:p>
                  </a:txBody>
                  <a:tcPr/>
                </a:tc>
              </a:tr>
              <a:tr h="370840">
                <a:tc>
                  <a:txBody>
                    <a:bodyPr/>
                    <a:lstStyle/>
                    <a:p>
                      <a:r>
                        <a:rPr lang="en-ZA" sz="1400" dirty="0" smtClean="0"/>
                        <a:t>Stakeholder Engagement</a:t>
                      </a:r>
                      <a:r>
                        <a:rPr lang="en-ZA" sz="1400" baseline="0" dirty="0" smtClean="0"/>
                        <a:t> </a:t>
                      </a:r>
                      <a:endParaRPr lang="en-ZA" sz="1400" dirty="0"/>
                    </a:p>
                  </a:txBody>
                  <a:tcPr/>
                </a:tc>
              </a:tr>
            </a:tbl>
          </a:graphicData>
        </a:graphic>
      </p:graphicFrame>
      <p:cxnSp>
        <p:nvCxnSpPr>
          <p:cNvPr id="12" name="Straight Arrow Connector 11"/>
          <p:cNvCxnSpPr/>
          <p:nvPr/>
        </p:nvCxnSpPr>
        <p:spPr>
          <a:xfrm>
            <a:off x="2411760" y="2348880"/>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2411760" y="2348880"/>
            <a:ext cx="504056" cy="4320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411760" y="2348880"/>
            <a:ext cx="504056" cy="69027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4" name="Table 43"/>
          <p:cNvGraphicFramePr>
            <a:graphicFrameLocks noGrp="1"/>
          </p:cNvGraphicFramePr>
          <p:nvPr>
            <p:extLst>
              <p:ext uri="{D42A27DB-BD31-4B8C-83A1-F6EECF244321}">
                <p14:modId xmlns:p14="http://schemas.microsoft.com/office/powerpoint/2010/main" val="1036242026"/>
              </p:ext>
            </p:extLst>
          </p:nvPr>
        </p:nvGraphicFramePr>
        <p:xfrm>
          <a:off x="5652120" y="1758424"/>
          <a:ext cx="3384376" cy="3091180"/>
        </p:xfrm>
        <a:graphic>
          <a:graphicData uri="http://schemas.openxmlformats.org/drawingml/2006/table">
            <a:tbl>
              <a:tblPr firstRow="1" bandRow="1">
                <a:tableStyleId>{93296810-A885-4BE3-A3E7-6D5BEEA58F35}</a:tableStyleId>
              </a:tblPr>
              <a:tblGrid>
                <a:gridCol w="3384376"/>
              </a:tblGrid>
              <a:tr h="370840">
                <a:tc>
                  <a:txBody>
                    <a:bodyPr/>
                    <a:lstStyle/>
                    <a:p>
                      <a:r>
                        <a:rPr lang="en-ZA" dirty="0" smtClean="0"/>
                        <a:t>KPI</a:t>
                      </a:r>
                      <a:endParaRPr lang="en-ZA" dirty="0"/>
                    </a:p>
                  </a:txBody>
                  <a:tcP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Total number of neighbourhood development partnership projects granted award status</a:t>
                      </a:r>
                    </a:p>
                  </a:txBody>
                  <a:tcPr marL="9525" marR="9525" marT="9525" marB="0" anchor="ct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Total number of neighbourhood development partnership projects under construction</a:t>
                      </a:r>
                    </a:p>
                  </a:txBody>
                  <a:tcPr marL="9525" marR="9525" marT="9525" marB="0" anchor="ct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Number of long-term township regeneration programmes implemented per </a:t>
                      </a:r>
                      <a:r>
                        <a:rPr lang="en-ZA" sz="1600" kern="1200" dirty="0" smtClean="0">
                          <a:solidFill>
                            <a:schemeClr val="dk1"/>
                          </a:solidFill>
                          <a:latin typeface="+mn-lt"/>
                          <a:ea typeface="+mn-ea"/>
                          <a:cs typeface="+mn-cs"/>
                        </a:rPr>
                        <a:t>year</a:t>
                      </a:r>
                      <a:endParaRPr lang="en-ZA" sz="1600" kern="1200" dirty="0">
                        <a:solidFill>
                          <a:schemeClr val="dk1"/>
                        </a:solidFill>
                        <a:latin typeface="+mn-lt"/>
                        <a:ea typeface="+mn-ea"/>
                        <a:cs typeface="+mn-cs"/>
                      </a:endParaRPr>
                    </a:p>
                  </a:txBody>
                  <a:tcPr marL="9525" marR="9525" marT="9525" marB="0" anchor="ct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Third party investment leverage per year</a:t>
                      </a:r>
                    </a:p>
                  </a:txBody>
                  <a:tcPr marL="9525" marR="9525" marT="9525" marB="0" anchor="ctr"/>
                </a:tc>
              </a:tr>
            </a:tbl>
          </a:graphicData>
        </a:graphic>
      </p:graphicFrame>
      <p:cxnSp>
        <p:nvCxnSpPr>
          <p:cNvPr id="23" name="Straight Arrow Connector 22"/>
          <p:cNvCxnSpPr/>
          <p:nvPr/>
        </p:nvCxnSpPr>
        <p:spPr>
          <a:xfrm>
            <a:off x="5148064" y="2373660"/>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148064" y="2373660"/>
            <a:ext cx="504056" cy="16314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5148064" y="2636912"/>
            <a:ext cx="504056" cy="62445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5148064" y="3039151"/>
            <a:ext cx="504056" cy="161398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Right Arrow 18"/>
          <p:cNvSpPr/>
          <p:nvPr/>
        </p:nvSpPr>
        <p:spPr>
          <a:xfrm>
            <a:off x="-216024" y="2168860"/>
            <a:ext cx="432048" cy="36004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a:p>
        </p:txBody>
      </p:sp>
      <p:sp>
        <p:nvSpPr>
          <p:cNvPr id="15" name="Rounded Rectangle 14"/>
          <p:cNvSpPr/>
          <p:nvPr/>
        </p:nvSpPr>
        <p:spPr>
          <a:xfrm>
            <a:off x="179512" y="6021288"/>
            <a:ext cx="295232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Programme Performance</a:t>
            </a:r>
            <a:endParaRPr lang="en-ZA" sz="2000" dirty="0"/>
          </a:p>
        </p:txBody>
      </p:sp>
      <p:graphicFrame>
        <p:nvGraphicFramePr>
          <p:cNvPr id="3" name="Table 2"/>
          <p:cNvGraphicFramePr>
            <a:graphicFrameLocks noGrp="1"/>
          </p:cNvGraphicFramePr>
          <p:nvPr>
            <p:extLst>
              <p:ext uri="{D42A27DB-BD31-4B8C-83A1-F6EECF244321}">
                <p14:modId xmlns:p14="http://schemas.microsoft.com/office/powerpoint/2010/main" val="1753660246"/>
              </p:ext>
            </p:extLst>
          </p:nvPr>
        </p:nvGraphicFramePr>
        <p:xfrm>
          <a:off x="2931878" y="2585621"/>
          <a:ext cx="2232248" cy="3347812"/>
        </p:xfrm>
        <a:graphic>
          <a:graphicData uri="http://schemas.openxmlformats.org/drawingml/2006/table">
            <a:tbl>
              <a:tblPr>
                <a:tableStyleId>{5C22544A-7EE6-4342-B048-85BDC9FD1C3A}</a:tableStyleId>
              </a:tblPr>
              <a:tblGrid>
                <a:gridCol w="2232248"/>
              </a:tblGrid>
              <a:tr h="297764">
                <a:tc>
                  <a:txBody>
                    <a:bodyPr/>
                    <a:lstStyle/>
                    <a:p>
                      <a:pPr algn="l" fontAlgn="ctr"/>
                      <a:r>
                        <a:rPr lang="en-ZA" sz="1600" u="none" strike="noStrike" dirty="0" smtClean="0">
                          <a:solidFill>
                            <a:schemeClr val="bg1"/>
                          </a:solidFill>
                          <a:effectLst/>
                        </a:rPr>
                        <a:t>KPA</a:t>
                      </a:r>
                      <a:endParaRPr lang="en-ZA" sz="1600" b="1" i="0" u="none" strike="noStrike" dirty="0">
                        <a:solidFill>
                          <a:schemeClr val="bg1"/>
                        </a:solidFill>
                        <a:effectLst/>
                        <a:latin typeface="Calibri"/>
                      </a:endParaRPr>
                    </a:p>
                  </a:txBody>
                  <a:tcPr marL="7365" marR="7365" marT="7365" marB="0" anchor="ctr">
                    <a:solidFill>
                      <a:schemeClr val="tx1"/>
                    </a:solidFill>
                  </a:tcPr>
                </a:tc>
              </a:tr>
              <a:tr h="502096">
                <a:tc>
                  <a:txBody>
                    <a:bodyPr/>
                    <a:lstStyle/>
                    <a:p>
                      <a:pPr algn="l" fontAlgn="ctr"/>
                      <a:r>
                        <a:rPr lang="en-ZA" sz="1600" u="none" strike="noStrike" dirty="0">
                          <a:solidFill>
                            <a:schemeClr val="bg1"/>
                          </a:solidFill>
                          <a:effectLst/>
                        </a:rPr>
                        <a:t>Establishment of Urban Networks Strategy </a:t>
                      </a:r>
                      <a:endParaRPr lang="en-ZA" sz="1600" b="0" i="0" u="none" strike="noStrike" dirty="0">
                        <a:solidFill>
                          <a:schemeClr val="bg1"/>
                        </a:solidFill>
                        <a:effectLst/>
                        <a:latin typeface="Calibri"/>
                      </a:endParaRPr>
                    </a:p>
                  </a:txBody>
                  <a:tcPr marL="7365" marR="7365" marT="7365" marB="0" anchor="ctr">
                    <a:solidFill>
                      <a:schemeClr val="tx2"/>
                    </a:solidFill>
                  </a:tcPr>
                </a:tc>
              </a:tr>
              <a:tr h="336635">
                <a:tc>
                  <a:txBody>
                    <a:bodyPr/>
                    <a:lstStyle/>
                    <a:p>
                      <a:pPr algn="l" fontAlgn="ctr"/>
                      <a:r>
                        <a:rPr lang="en-ZA" sz="1600" u="none" strike="noStrike" dirty="0">
                          <a:solidFill>
                            <a:schemeClr val="bg1"/>
                          </a:solidFill>
                          <a:effectLst/>
                        </a:rPr>
                        <a:t>Programme Planning</a:t>
                      </a:r>
                      <a:endParaRPr lang="en-ZA" sz="1600" b="0" i="0" u="none" strike="noStrike" dirty="0">
                        <a:solidFill>
                          <a:schemeClr val="bg1"/>
                        </a:solidFill>
                        <a:effectLst/>
                        <a:latin typeface="Calibri"/>
                      </a:endParaRPr>
                    </a:p>
                  </a:txBody>
                  <a:tcPr marL="7365" marR="7365" marT="7365" marB="0" anchor="ctr">
                    <a:solidFill>
                      <a:schemeClr val="tx2"/>
                    </a:solidFill>
                  </a:tcPr>
                </a:tc>
              </a:tr>
              <a:tr h="336635">
                <a:tc>
                  <a:txBody>
                    <a:bodyPr/>
                    <a:lstStyle/>
                    <a:p>
                      <a:pPr algn="l" fontAlgn="ctr"/>
                      <a:r>
                        <a:rPr lang="en-ZA" sz="1600" u="none" strike="noStrike" dirty="0">
                          <a:solidFill>
                            <a:schemeClr val="bg1"/>
                          </a:solidFill>
                          <a:effectLst/>
                        </a:rPr>
                        <a:t>Precinct Plans*</a:t>
                      </a:r>
                      <a:endParaRPr lang="en-ZA" sz="1600" b="0" i="0" u="none" strike="noStrike" dirty="0">
                        <a:solidFill>
                          <a:schemeClr val="bg1"/>
                        </a:solidFill>
                        <a:effectLst/>
                        <a:latin typeface="Calibri"/>
                      </a:endParaRPr>
                    </a:p>
                  </a:txBody>
                  <a:tcPr marL="7365" marR="7365" marT="7365" marB="0" anchor="ctr">
                    <a:solidFill>
                      <a:schemeClr val="tx2"/>
                    </a:solidFill>
                  </a:tcPr>
                </a:tc>
              </a:tr>
              <a:tr h="423321">
                <a:tc>
                  <a:txBody>
                    <a:bodyPr/>
                    <a:lstStyle/>
                    <a:p>
                      <a:pPr algn="l" fontAlgn="ctr"/>
                      <a:r>
                        <a:rPr lang="en-ZA" sz="1600" u="none" strike="noStrike" dirty="0">
                          <a:solidFill>
                            <a:schemeClr val="bg1"/>
                          </a:solidFill>
                          <a:effectLst/>
                        </a:rPr>
                        <a:t>Precinct Management*</a:t>
                      </a:r>
                      <a:endParaRPr lang="en-ZA" sz="1600" b="0" i="0" u="none" strike="noStrike" dirty="0">
                        <a:solidFill>
                          <a:schemeClr val="bg1"/>
                        </a:solidFill>
                        <a:effectLst/>
                        <a:latin typeface="Calibri"/>
                      </a:endParaRPr>
                    </a:p>
                  </a:txBody>
                  <a:tcPr marL="7365" marR="7365" marT="7365" marB="0" anchor="ctr">
                    <a:solidFill>
                      <a:schemeClr val="tx2"/>
                    </a:solidFill>
                  </a:tcPr>
                </a:tc>
              </a:tr>
              <a:tr h="171173">
                <a:tc>
                  <a:txBody>
                    <a:bodyPr/>
                    <a:lstStyle/>
                    <a:p>
                      <a:pPr algn="l" fontAlgn="ctr"/>
                      <a:r>
                        <a:rPr lang="en-ZA" sz="1600" u="none" strike="noStrike">
                          <a:solidFill>
                            <a:schemeClr val="bg1"/>
                          </a:solidFill>
                          <a:effectLst/>
                        </a:rPr>
                        <a:t>Leverage*</a:t>
                      </a:r>
                      <a:endParaRPr lang="en-ZA" sz="1600" b="0" i="0" u="none" strike="noStrike">
                        <a:solidFill>
                          <a:schemeClr val="bg1"/>
                        </a:solidFill>
                        <a:effectLst/>
                        <a:latin typeface="Calibri"/>
                      </a:endParaRPr>
                    </a:p>
                  </a:txBody>
                  <a:tcPr marL="7365" marR="7365" marT="7365" marB="0" anchor="ctr">
                    <a:solidFill>
                      <a:schemeClr val="tx2"/>
                    </a:solidFill>
                  </a:tcPr>
                </a:tc>
              </a:tr>
              <a:tr h="561947">
                <a:tc>
                  <a:txBody>
                    <a:bodyPr/>
                    <a:lstStyle/>
                    <a:p>
                      <a:pPr marL="0" algn="l" defTabSz="914400" rtl="0" eaLnBrk="1" fontAlgn="ctr" latinLnBrk="0" hangingPunct="1"/>
                      <a:r>
                        <a:rPr lang="en-ZA" sz="1600" u="none" strike="noStrike" kern="1200" dirty="0">
                          <a:solidFill>
                            <a:schemeClr val="bg1"/>
                          </a:solidFill>
                          <a:effectLst/>
                          <a:latin typeface="+mn-lt"/>
                          <a:ea typeface="+mn-ea"/>
                          <a:cs typeface="+mn-cs"/>
                        </a:rPr>
                        <a:t>Project Delivery*</a:t>
                      </a:r>
                    </a:p>
                  </a:txBody>
                  <a:tcPr marL="7365" marR="7365" marT="7365" marB="0" anchor="ctr">
                    <a:solidFill>
                      <a:schemeClr val="tx2"/>
                    </a:solidFill>
                  </a:tcPr>
                </a:tc>
              </a:tr>
              <a:tr h="638209">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600" u="none" strike="noStrike" kern="1200" dirty="0" smtClean="0">
                          <a:solidFill>
                            <a:schemeClr val="bg1"/>
                          </a:solidFill>
                          <a:effectLst/>
                          <a:latin typeface="+mn-lt"/>
                          <a:ea typeface="+mn-ea"/>
                          <a:cs typeface="+mn-cs"/>
                        </a:rPr>
                        <a:t>Rural Handover</a:t>
                      </a:r>
                    </a:p>
                    <a:p>
                      <a:pPr marL="0" algn="l" defTabSz="914400" rtl="0" eaLnBrk="1" fontAlgn="ctr" latinLnBrk="0" hangingPunct="1"/>
                      <a:endParaRPr lang="en-ZA" sz="1600" u="none" strike="noStrike" kern="1200" dirty="0">
                        <a:solidFill>
                          <a:schemeClr val="bg1"/>
                        </a:solidFill>
                        <a:effectLst/>
                        <a:latin typeface="+mn-lt"/>
                        <a:ea typeface="+mn-ea"/>
                        <a:cs typeface="+mn-cs"/>
                      </a:endParaRPr>
                    </a:p>
                  </a:txBody>
                  <a:tcPr marL="7365" marR="7365" marT="7365" marB="0" anchor="ctr">
                    <a:solidFill>
                      <a:schemeClr val="tx2"/>
                    </a:solidFill>
                  </a:tcPr>
                </a:tc>
              </a:tr>
            </a:tbl>
          </a:graphicData>
        </a:graphic>
      </p:graphicFrame>
    </p:spTree>
    <p:extLst>
      <p:ext uri="{BB962C8B-B14F-4D97-AF65-F5344CB8AC3E}">
        <p14:creationId xmlns:p14="http://schemas.microsoft.com/office/powerpoint/2010/main" val="35308547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610473E005F84EA7C7A883641CAFE5" ma:contentTypeVersion="0" ma:contentTypeDescription="Create a new document." ma:contentTypeScope="" ma:versionID="5b2190e8298ed0737e5e5875d0ab30d9">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A76DAD74-8FD8-4AEF-90DF-4535A53BC843}"/>
</file>

<file path=customXml/itemProps2.xml><?xml version="1.0" encoding="utf-8"?>
<ds:datastoreItem xmlns:ds="http://schemas.openxmlformats.org/officeDocument/2006/customXml" ds:itemID="{7C00F1AD-AC41-45DC-937F-78AEC0BD1B29}"/>
</file>

<file path=customXml/itemProps3.xml><?xml version="1.0" encoding="utf-8"?>
<ds:datastoreItem xmlns:ds="http://schemas.openxmlformats.org/officeDocument/2006/customXml" ds:itemID="{ECE7DEC2-A4EC-4345-8FF1-F0B1E683E9C4}"/>
</file>

<file path=docProps/app.xml><?xml version="1.0" encoding="utf-8"?>
<Properties xmlns="http://schemas.openxmlformats.org/officeDocument/2006/extended-properties" xmlns:vt="http://schemas.openxmlformats.org/officeDocument/2006/docPropsVTypes">
  <Template>ITMac01 HD:Applications:Microsoft Office 2004:Templates:Presentations:Designs:Blank Presentation</Template>
  <TotalTime>0</TotalTime>
  <Words>2650</Words>
  <Application>Microsoft Office PowerPoint</Application>
  <PresentationFormat>On-screen Show (4:3)</PresentationFormat>
  <Paragraphs>910</Paragraphs>
  <Slides>35</Slides>
  <Notes>1</Notes>
  <HiddenSlides>0</HiddenSlides>
  <MMClips>0</MMClips>
  <ScaleCrop>false</ScaleCrop>
  <HeadingPairs>
    <vt:vector size="4" baseType="variant">
      <vt:variant>
        <vt:lpstr>Theme</vt:lpstr>
      </vt:variant>
      <vt:variant>
        <vt:i4>2</vt:i4>
      </vt:variant>
      <vt:variant>
        <vt:lpstr>Slide Titles</vt:lpstr>
      </vt:variant>
      <vt:variant>
        <vt:i4>35</vt:i4>
      </vt:variant>
    </vt:vector>
  </HeadingPairs>
  <TitlesOfParts>
    <vt:vector size="37" baseType="lpstr">
      <vt:lpstr>Clarity</vt:lpstr>
      <vt:lpstr>Office Theme</vt:lpstr>
      <vt:lpstr>nDP UNIT  STRATEGY / KPI PLANNING &amp; Alignment</vt:lpstr>
      <vt:lpstr>Agenda</vt:lpstr>
      <vt:lpstr>Session I: Welcome &amp; Purpose</vt:lpstr>
      <vt:lpstr>Session II: Directors Reports</vt:lpstr>
      <vt:lpstr>"However beautiful the strategy, you should occasionally look at the results."</vt:lpstr>
      <vt:lpstr>PowerPoint Presentation</vt:lpstr>
      <vt:lpstr>Session III Strategy &amp; KPI Alignment</vt:lpstr>
      <vt:lpstr>NDP’s Key Performance Indicators (KPI’s)</vt:lpstr>
      <vt:lpstr>NDP’s Key Performance Indicators (KPI’s)</vt:lpstr>
      <vt:lpstr>NDP’s Key Performance Indicators (KPI’s)</vt:lpstr>
      <vt:lpstr>NDP’s Key Performance Indicators (KPI’s)</vt:lpstr>
      <vt:lpstr>NDP’s Key Performance Indicators (KPI’s)</vt:lpstr>
      <vt:lpstr>NDP’s Key Performance Indicators (KPI’s)</vt:lpstr>
      <vt:lpstr>NDP’s Key Performance Indicators (KPI’s)</vt:lpstr>
      <vt:lpstr>NDP’s Key Performance Indicators (KPI’s)</vt:lpstr>
      <vt:lpstr>PowerPoint Presentation</vt:lpstr>
      <vt:lpstr>NDP’s Key Performance Indicators (KPI’s)</vt:lpstr>
      <vt:lpstr>TA Spend</vt:lpstr>
      <vt:lpstr>CG Spend</vt:lpstr>
      <vt:lpstr>PowerPoint Presentation</vt:lpstr>
      <vt:lpstr>PowerPoint Presentation</vt:lpstr>
      <vt:lpstr>NDP’s Key Performance Indicators (KPI’s)</vt:lpstr>
      <vt:lpstr>NDP’s Key Performance Indicators (Quarterly)</vt:lpstr>
      <vt:lpstr>PowerPoint Presentation</vt:lpstr>
      <vt:lpstr>RACI stands for…</vt:lpstr>
      <vt:lpstr>RACI Stands for…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Approach</vt:lpstr>
      <vt:lpstr>Session IV: Conclusion &amp; Wrap Up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2013-02-14T12:46:36Z</dcterms:created>
  <dcterms:modified xsi:type="dcterms:W3CDTF">2014-03-07T08:04:38Z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-9508978</vt:i4>
  </property>
  <property fmtid="{D5CDD505-2E9C-101B-9397-08002B2CF9AE}" pid="3" name="_NewReviewCycle">
    <vt:lpwstr/>
  </property>
  <property fmtid="{D5CDD505-2E9C-101B-9397-08002B2CF9AE}" pid="4" name="_PreviousAdHocReviewCycleID">
    <vt:i4>492116027</vt:i4>
  </property>
  <property fmtid="{D5CDD505-2E9C-101B-9397-08002B2CF9AE}" pid="5" name="ContentTypeId">
    <vt:lpwstr>0x0101007C610473E005F84EA7C7A883641CAFE5</vt:lpwstr>
  </property>
</Properties>
</file>